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Basic"/>
      <p:regular r:id="rId23"/>
    </p:embeddedFont>
    <p:embeddedFont>
      <p:font typeface="Corbel"/>
      <p:regular r:id="rId24"/>
      <p:bold r:id="rId25"/>
      <p:italic r:id="rId26"/>
      <p:boldItalic r:id="rId27"/>
    </p:embeddedFont>
    <p:embeddedFont>
      <p:font typeface="Century Schoolbook"/>
      <p:regular r:id="rId28"/>
      <p:bold r:id="rId29"/>
      <p:italic r:id="rId30"/>
      <p:boldItalic r:id="rId31"/>
    </p:embeddedFont>
    <p:embeddedFont>
      <p:font typeface="Book Antiqu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oySs9Q3Jp87waC1wZgNIOfA0o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178FD8-DA4D-47CC-AD73-1337B16EF0E5}">
  <a:tblStyle styleId="{CE178FD8-DA4D-47CC-AD73-1337B16EF0E5}"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3F7"/>
          </a:solidFill>
        </a:fill>
      </a:tcStyle>
    </a:wholeTbl>
    <a:band1H>
      <a:tcTxStyle b="off" i="off"/>
      <a:tcStyle>
        <a:fill>
          <a:solidFill>
            <a:srgbClr val="CDE6EE"/>
          </a:solidFill>
        </a:fill>
      </a:tcStyle>
    </a:band1H>
    <a:band2H>
      <a:tcTxStyle b="off" i="off"/>
    </a:band2H>
    <a:band1V>
      <a:tcTxStyle b="off" i="off"/>
      <a:tcStyle>
        <a:fill>
          <a:solidFill>
            <a:srgbClr val="CDE6EE"/>
          </a:solidFill>
        </a:fill>
      </a:tcStyle>
    </a:band1V>
    <a:band2V>
      <a:tcTxStyle b="off" i="off"/>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regular.fntdata"/><Relationship Id="rId23" Type="http://schemas.openxmlformats.org/officeDocument/2006/relationships/font" Target="fonts/Bas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schemas.openxmlformats.org/officeDocument/2006/relationships/font" Target="fonts/CenturySchoolbook-regular.fnt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6.xml"/><Relationship Id="rId33" Type="http://schemas.openxmlformats.org/officeDocument/2006/relationships/font" Target="fonts/BookAntiqua-bold.fntdata"/><Relationship Id="rId10" Type="http://schemas.openxmlformats.org/officeDocument/2006/relationships/slide" Target="slides/slide5.xml"/><Relationship Id="rId32" Type="http://schemas.openxmlformats.org/officeDocument/2006/relationships/font" Target="fonts/BookAntiqua-regular.fntdata"/><Relationship Id="rId13" Type="http://schemas.openxmlformats.org/officeDocument/2006/relationships/slide" Target="slides/slide8.xml"/><Relationship Id="rId35" Type="http://schemas.openxmlformats.org/officeDocument/2006/relationships/font" Target="fonts/BookAntiqua-boldItalic.fntdata"/><Relationship Id="rId12" Type="http://schemas.openxmlformats.org/officeDocument/2006/relationships/slide" Target="slides/slide7.xml"/><Relationship Id="rId34" Type="http://schemas.openxmlformats.org/officeDocument/2006/relationships/font" Target="fonts/BookAntiqua-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dc51a71df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fdc51a71d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0f32e408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60f32e408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50227af2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450227af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17"/>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7"/>
          <p:cNvSpPr/>
          <p:nvPr/>
        </p:nvSpPr>
        <p:spPr>
          <a:xfrm>
            <a:off x="9270263" y="761999"/>
            <a:ext cx="2925318" cy="5334001"/>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7"/>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8" name="Google Shape;18;p1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5" name="Google Shape;75;p2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1" name="Google Shape;81;p2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4" name="Google Shape;24;p1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1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30" name="Google Shape;30;p19"/>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1" name="Google Shape;31;p19"/>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32" name="Google Shape;32;p19"/>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3" name="Google Shape;33;p1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2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9" name="Google Shape;39;p20"/>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0" name="Google Shape;40;p2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1"/>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1"/>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6" name="Google Shape;46;p2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22"/>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3" name="Google Shape;53;p2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3570644" y="767419"/>
            <a:ext cx="8115230" cy="5330952"/>
          </a:xfrm>
          <a:prstGeom prst="rect">
            <a:avLst/>
          </a:prstGeom>
          <a:solidFill>
            <a:srgbClr val="BFBFBF"/>
          </a:solidFill>
          <a:ln>
            <a:noFill/>
          </a:ln>
        </p:spPr>
      </p:sp>
      <p:sp>
        <p:nvSpPr>
          <p:cNvPr id="68" name="Google Shape;68;p25"/>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9" name="Google Shape;69;p2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6"/>
          <p:cNvSpPr/>
          <p:nvPr/>
        </p:nvSpPr>
        <p:spPr>
          <a:xfrm>
            <a:off x="11815864" y="758952"/>
            <a:ext cx="384048" cy="5330952"/>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 name="Google Shape;10;p1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1" name="Google Shape;11;p1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2" name="Google Shape;12;p1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scholastic.com/parents/books-and-reading/raise-a-reader-blog/kid-friendly-guide-to-new-reading-genre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eehammons@gmail.com" TargetMode="External"/><Relationship Id="rId4" Type="http://schemas.openxmlformats.org/officeDocument/2006/relationships/hyperlink" Target="mailto:amoskoyes@villamontessori.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4.files.edl.io/b5a4/07/07/22/170316-6d2541e2-853c-45fd-aa51-49d45495d7b2.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moneill@villamontessori.com" TargetMode="External"/><Relationship Id="rId4" Type="http://schemas.openxmlformats.org/officeDocument/2006/relationships/hyperlink" Target="mailto:ccantu@villamontessori.com" TargetMode="External"/><Relationship Id="rId5" Type="http://schemas.openxmlformats.org/officeDocument/2006/relationships/hyperlink" Target="http://www.villamontessori.com/" TargetMode="External"/><Relationship Id="rId6" Type="http://schemas.openxmlformats.org/officeDocument/2006/relationships/hyperlink" Target="https://sarahfinavilla.weebly.com/" TargetMode="External"/><Relationship Id="rId7" Type="http://schemas.openxmlformats.org/officeDocument/2006/relationships/hyperlink" Target="mailto:sfore@villamontessori.com" TargetMode="External"/><Relationship Id="rId8" Type="http://schemas.openxmlformats.org/officeDocument/2006/relationships/hyperlink" Target="mailto:tiasarah@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lassroom.google.com/c/NjE2OTc0OTQzMzIw?cjc=roh46iz"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054295" y="1352408"/>
            <a:ext cx="7315200" cy="393282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Corbel"/>
              <a:buNone/>
            </a:pPr>
            <a:r>
              <a:rPr lang="en-US" sz="3600"/>
              <a:t>Villa Montessori Charter School </a:t>
            </a:r>
            <a:br>
              <a:rPr lang="en-US" sz="3600"/>
            </a:br>
            <a:br>
              <a:rPr lang="en-US"/>
            </a:br>
            <a:r>
              <a:rPr lang="en-US" sz="4400"/>
              <a:t>Sarahfina’s  </a:t>
            </a:r>
            <a:br>
              <a:rPr lang="en-US" sz="4400"/>
            </a:br>
            <a:r>
              <a:rPr lang="en-US" sz="4400"/>
              <a:t>Parent Orientation </a:t>
            </a:r>
            <a:br>
              <a:rPr lang="en-US" sz="4400"/>
            </a:br>
            <a:br>
              <a:rPr lang="en-US" sz="4400"/>
            </a:br>
            <a:endParaRPr/>
          </a:p>
        </p:txBody>
      </p:sp>
      <p:pic>
        <p:nvPicPr>
          <p:cNvPr id="89" name="Google Shape;89;p1"/>
          <p:cNvPicPr preferRelativeResize="0"/>
          <p:nvPr/>
        </p:nvPicPr>
        <p:blipFill rotWithShape="1">
          <a:blip r:embed="rId3">
            <a:alphaModFix/>
          </a:blip>
          <a:srcRect b="0" l="0" r="0" t="0"/>
          <a:stretch/>
        </p:blipFill>
        <p:spPr>
          <a:xfrm>
            <a:off x="9625529" y="2576801"/>
            <a:ext cx="2225095" cy="1391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orbel"/>
              <a:buNone/>
            </a:pPr>
            <a:r>
              <a:rPr lang="en-US"/>
              <a:t>  Homework:</a:t>
            </a:r>
            <a:endParaRPr/>
          </a:p>
          <a:p>
            <a:pPr indent="0" lvl="0" marL="0" rtl="0" algn="ctr">
              <a:lnSpc>
                <a:spcPct val="90000"/>
              </a:lnSpc>
              <a:spcBef>
                <a:spcPts val="0"/>
              </a:spcBef>
              <a:spcAft>
                <a:spcPts val="0"/>
              </a:spcAft>
              <a:buClr>
                <a:srgbClr val="FFFFFF"/>
              </a:buClr>
              <a:buSzPts val="3600"/>
              <a:buFont typeface="Corbel"/>
              <a:buNone/>
            </a:pPr>
            <a:r>
              <a:t/>
            </a:r>
            <a:endParaRPr/>
          </a:p>
          <a:p>
            <a:pPr indent="0" lvl="0" marL="0" rtl="0" algn="ctr">
              <a:lnSpc>
                <a:spcPct val="90000"/>
              </a:lnSpc>
              <a:spcBef>
                <a:spcPts val="0"/>
              </a:spcBef>
              <a:spcAft>
                <a:spcPts val="0"/>
              </a:spcAft>
              <a:buClr>
                <a:srgbClr val="FFFFFF"/>
              </a:buClr>
              <a:buSzPts val="3600"/>
              <a:buFont typeface="Corbel"/>
              <a:buNone/>
            </a:pPr>
            <a:r>
              <a:t/>
            </a:r>
            <a:endParaRPr/>
          </a:p>
          <a:p>
            <a:pPr indent="0" lvl="0" marL="0" rtl="0" algn="ctr">
              <a:lnSpc>
                <a:spcPct val="90000"/>
              </a:lnSpc>
              <a:spcBef>
                <a:spcPts val="0"/>
              </a:spcBef>
              <a:spcAft>
                <a:spcPts val="0"/>
              </a:spcAft>
              <a:buClr>
                <a:srgbClr val="FFFFFF"/>
              </a:buClr>
              <a:buSzPts val="3600"/>
              <a:buFont typeface="Corbel"/>
              <a:buNone/>
            </a:pPr>
            <a:r>
              <a:rPr lang="en-US"/>
              <a:t> Summer, Math, and Long term projects </a:t>
            </a:r>
            <a:endParaRPr/>
          </a:p>
        </p:txBody>
      </p:sp>
      <p:sp>
        <p:nvSpPr>
          <p:cNvPr id="147" name="Google Shape;147;p10"/>
          <p:cNvSpPr txBox="1"/>
          <p:nvPr/>
        </p:nvSpPr>
        <p:spPr>
          <a:xfrm>
            <a:off x="3509575" y="89525"/>
            <a:ext cx="7950300" cy="646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We do not believe in assigning excessive homework. The homework that is assigned is meaningful and, for the average student, manageable. We feel it is important that it is completed as assigned so that students learn a sense of accountability. Homework is due every morning at 8:30am, Monday – Friday. Your support and help is deeply appreciated.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200" u="sng" cap="none" strike="noStrike">
                <a:solidFill>
                  <a:schemeClr val="dk1"/>
                </a:solidFill>
                <a:latin typeface="Calibri"/>
                <a:ea typeface="Calibri"/>
                <a:cs typeface="Calibri"/>
                <a:sym typeface="Calibri"/>
              </a:rPr>
              <a:t>SUMMER HOMEWORK:</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All returning students were assigned review work to be completed over the summer. Students were expected to bring in their completed assignments on the first day of school. Should this homework not have been completed, students must complete it by the end of the first week.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200" u="sng" cap="none" strike="noStrike">
                <a:solidFill>
                  <a:schemeClr val="dk1"/>
                </a:solidFill>
                <a:highlight>
                  <a:srgbClr val="FFFF00"/>
                </a:highlight>
                <a:latin typeface="Calibri"/>
                <a:ea typeface="Calibri"/>
                <a:cs typeface="Calibri"/>
                <a:sym typeface="Calibri"/>
              </a:rPr>
              <a:t>MATH:</a:t>
            </a:r>
            <a:r>
              <a:rPr b="1" i="0" lang="en-US" sz="1200" u="none" cap="none" strike="noStrike">
                <a:solidFill>
                  <a:schemeClr val="dk1"/>
                </a:solidFill>
                <a:highlight>
                  <a:srgbClr val="FFFF00"/>
                </a:highlight>
                <a:latin typeface="Calibri"/>
                <a:ea typeface="Calibri"/>
                <a:cs typeface="Calibri"/>
                <a:sym typeface="Calibri"/>
              </a:rPr>
              <a:t>  </a:t>
            </a:r>
            <a:r>
              <a:rPr b="0" i="0" lang="en-US" sz="1200" u="none" cap="none" strike="noStrike">
                <a:solidFill>
                  <a:schemeClr val="dk1"/>
                </a:solidFill>
                <a:highlight>
                  <a:srgbClr val="FFFF00"/>
                </a:highlight>
                <a:latin typeface="Calibri"/>
                <a:ea typeface="Calibri"/>
                <a:cs typeface="Calibri"/>
                <a:sym typeface="Calibri"/>
              </a:rPr>
              <a:t>Students will be given a Math Practice folder. Math practice starts August 1</a:t>
            </a:r>
            <a:r>
              <a:rPr lang="en-US" sz="1200">
                <a:solidFill>
                  <a:schemeClr val="dk1"/>
                </a:solidFill>
                <a:highlight>
                  <a:srgbClr val="FFFF00"/>
                </a:highlight>
                <a:latin typeface="Calibri"/>
                <a:ea typeface="Calibri"/>
                <a:cs typeface="Calibri"/>
                <a:sym typeface="Calibri"/>
              </a:rPr>
              <a:t>1</a:t>
            </a:r>
            <a:r>
              <a:rPr b="0" baseline="30000" i="0" lang="en-US" sz="1200" u="none" cap="none" strike="noStrike">
                <a:solidFill>
                  <a:schemeClr val="dk1"/>
                </a:solidFill>
                <a:highlight>
                  <a:srgbClr val="FFFF00"/>
                </a:highlight>
                <a:latin typeface="Calibri"/>
                <a:ea typeface="Calibri"/>
                <a:cs typeface="Calibri"/>
                <a:sym typeface="Calibri"/>
              </a:rPr>
              <a:t>th</a:t>
            </a:r>
            <a:r>
              <a:rPr b="0" i="0" lang="en-US" sz="1200" u="none" cap="none" strike="noStrike">
                <a:solidFill>
                  <a:schemeClr val="dk1"/>
                </a:solidFill>
                <a:highlight>
                  <a:srgbClr val="FFFF00"/>
                </a:highlight>
                <a:latin typeface="Calibri"/>
                <a:ea typeface="Calibri"/>
                <a:cs typeface="Calibri"/>
                <a:sym typeface="Calibri"/>
              </a:rPr>
              <a:t>, with the first lesson due Monday, August 1</a:t>
            </a:r>
            <a:r>
              <a:rPr lang="en-US" sz="1200">
                <a:solidFill>
                  <a:schemeClr val="dk1"/>
                </a:solidFill>
                <a:highlight>
                  <a:srgbClr val="FFFF00"/>
                </a:highlight>
                <a:latin typeface="Calibri"/>
                <a:ea typeface="Calibri"/>
                <a:cs typeface="Calibri"/>
                <a:sym typeface="Calibri"/>
              </a:rPr>
              <a:t>4</a:t>
            </a:r>
            <a:r>
              <a:rPr b="0" baseline="30000" i="0" lang="en-US" sz="1200" u="none" cap="none" strike="noStrike">
                <a:solidFill>
                  <a:schemeClr val="dk1"/>
                </a:solidFill>
                <a:highlight>
                  <a:srgbClr val="FFFF00"/>
                </a:highlight>
                <a:latin typeface="Calibri"/>
                <a:ea typeface="Calibri"/>
                <a:cs typeface="Calibri"/>
                <a:sym typeface="Calibri"/>
              </a:rPr>
              <a:t>th</a:t>
            </a:r>
            <a:r>
              <a:rPr b="0" i="0" lang="en-US" sz="1200" u="none" cap="none" strike="noStrike">
                <a:solidFill>
                  <a:schemeClr val="dk1"/>
                </a:solidFill>
                <a:highlight>
                  <a:srgbClr val="FFFF00"/>
                </a:highlight>
                <a:latin typeface="Calibri"/>
                <a:ea typeface="Calibri"/>
                <a:cs typeface="Calibri"/>
                <a:sym typeface="Calibri"/>
              </a:rPr>
              <a:t>. </a:t>
            </a:r>
            <a:endParaRPr b="0" i="0" sz="1200" u="none" cap="none" strike="noStrike">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For each lesson, students will complete the following: </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Read the Lesson and Examples.</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Complete all problems in the lesson. </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Work should be organized, tidy, and show all solving steps. </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Parents will be provided with a checking guide, and are asked to check and initial every lesson each night. </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a student misses 2 consecutive math homework assignments parents will be notified by the teachers. </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there is a pattern with missing homework, a meeting will be scheduled. </a:t>
            </a:r>
            <a:endParaRPr b="0" i="0" sz="12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Each time a student comes to school without an assignment completed, they may be asked to work on it during recess or class time.</a:t>
            </a:r>
            <a:endParaRPr b="0" i="0" sz="1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200" u="sng" cap="none" strike="noStrike">
                <a:solidFill>
                  <a:schemeClr val="dk1"/>
                </a:solidFill>
                <a:latin typeface="Calibri"/>
                <a:ea typeface="Calibri"/>
                <a:cs typeface="Calibri"/>
                <a:sym typeface="Calibri"/>
              </a:rPr>
              <a:t>READING:</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Students are to read at least 20 minutes per night (no comic books or graphic novels unless teacher approved). Reading homework may include reading for research projects or the Art History Fair. Once a student completes a book, they may do a book report/project, present a book talk, or answer literature questions. </a:t>
            </a:r>
            <a:r>
              <a:rPr b="0" i="0" lang="en-US" sz="1200" u="none" cap="none" strike="noStrike">
                <a:solidFill>
                  <a:schemeClr val="dk1"/>
                </a:solidFill>
                <a:highlight>
                  <a:srgbClr val="FFFF00"/>
                </a:highlight>
                <a:latin typeface="Calibri"/>
                <a:ea typeface="Calibri"/>
                <a:cs typeface="Calibri"/>
                <a:sym typeface="Calibri"/>
              </a:rPr>
              <a:t>Should the reading or assignments not be completed, students will read during recess or class time. If there are recurring times when this is not completed, the teacher will contact the parent.</a:t>
            </a:r>
            <a:endParaRPr b="0" i="0" sz="1200" u="none" cap="none" strike="noStrike">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200" u="sng" cap="none" strike="noStrike">
                <a:solidFill>
                  <a:schemeClr val="dk1"/>
                </a:solidFill>
                <a:latin typeface="Calibri"/>
                <a:ea typeface="Calibri"/>
                <a:cs typeface="Calibri"/>
                <a:sym typeface="Calibri"/>
              </a:rPr>
              <a:t>PARENT SIGNATURES:</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highlight>
                  <a:srgbClr val="FFFF00"/>
                </a:highlight>
                <a:latin typeface="Calibri"/>
                <a:ea typeface="Calibri"/>
                <a:cs typeface="Calibri"/>
                <a:sym typeface="Calibri"/>
              </a:rPr>
              <a:t>Both the reading log and math lesson should be reviewed by parents and signed after corrections are made by the student. </a:t>
            </a:r>
            <a:r>
              <a:rPr b="0" i="0" lang="en-US" sz="1200" u="none" cap="none" strike="noStrike">
                <a:solidFill>
                  <a:schemeClr val="dk1"/>
                </a:solidFill>
                <a:latin typeface="Calibri"/>
                <a:ea typeface="Calibri"/>
                <a:cs typeface="Calibri"/>
                <a:sym typeface="Calibri"/>
              </a:rPr>
              <a:t>Solutions Manuals will be provided for the math practice homework.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200" u="sng" cap="none" strike="noStrike">
                <a:solidFill>
                  <a:schemeClr val="dk1"/>
                </a:solidFill>
                <a:latin typeface="Calibri"/>
                <a:ea typeface="Calibri"/>
                <a:cs typeface="Calibri"/>
                <a:sym typeface="Calibri"/>
              </a:rPr>
              <a:t>LONG-TERM PROJECTS:</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Long term projects are broken down into steps, each with its own due date and corresponding point values. Meeting these due dates are essential for the completion of the project since it is completed over time. Points will be deducted for each missed due date. This year’s end project is the </a:t>
            </a:r>
            <a:r>
              <a:rPr lang="en-US" sz="1200">
                <a:solidFill>
                  <a:schemeClr val="dk1"/>
                </a:solidFill>
                <a:highlight>
                  <a:srgbClr val="FFFF00"/>
                </a:highlight>
                <a:latin typeface="Calibri"/>
                <a:ea typeface="Calibri"/>
                <a:cs typeface="Calibri"/>
                <a:sym typeface="Calibri"/>
              </a:rPr>
              <a:t>Great Lives Fair</a:t>
            </a:r>
            <a:r>
              <a:rPr b="0" i="0" lang="en-US" sz="1200" u="none" cap="none" strike="noStrike">
                <a:solidFill>
                  <a:schemeClr val="dk1"/>
                </a:solidFill>
                <a:highlight>
                  <a:srgbClr val="FFFF00"/>
                </a:highlight>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which will be held in the second semester. The packet explaining requirements and expectations will be sent home late first semester. </a:t>
            </a:r>
            <a:endParaRPr b="0" i="0" sz="1400" u="none" cap="none" strike="noStrike">
              <a:solidFill>
                <a:srgbClr val="000000"/>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asic"/>
              <a:buNone/>
            </a:pPr>
            <a:r>
              <a:rPr lang="en-US">
                <a:solidFill>
                  <a:schemeClr val="lt1"/>
                </a:solidFill>
                <a:latin typeface="Basic"/>
                <a:ea typeface="Basic"/>
                <a:cs typeface="Basic"/>
                <a:sym typeface="Basic"/>
              </a:rPr>
              <a:t>Reading</a:t>
            </a:r>
            <a:r>
              <a:rPr b="0" i="0" lang="en-US">
                <a:solidFill>
                  <a:schemeClr val="lt1"/>
                </a:solidFill>
                <a:latin typeface="Basic"/>
                <a:ea typeface="Basic"/>
                <a:cs typeface="Basic"/>
                <a:sym typeface="Basic"/>
              </a:rPr>
              <a:t> Homework Expectations</a:t>
            </a:r>
            <a:endParaRPr>
              <a:solidFill>
                <a:schemeClr val="lt1"/>
              </a:solidFill>
            </a:endParaRPr>
          </a:p>
        </p:txBody>
      </p:sp>
      <p:sp>
        <p:nvSpPr>
          <p:cNvPr id="153" name="Google Shape;153;p1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fontScale="92500" lnSpcReduction="20000"/>
          </a:bodyPr>
          <a:lstStyle/>
          <a:p>
            <a:pPr indent="-182880" lvl="0" marL="182880" rtl="0" algn="just">
              <a:lnSpc>
                <a:spcPct val="90000"/>
              </a:lnSpc>
              <a:spcBef>
                <a:spcPts val="0"/>
              </a:spcBef>
              <a:spcAft>
                <a:spcPts val="0"/>
              </a:spcAft>
              <a:buSzPct val="100000"/>
              <a:buFont typeface="Arial"/>
              <a:buChar char="•"/>
            </a:pPr>
            <a:r>
              <a:rPr b="0" i="0" lang="en-US" u="sng">
                <a:solidFill>
                  <a:srgbClr val="7B8C89"/>
                </a:solidFill>
                <a:latin typeface="Basic"/>
                <a:ea typeface="Basic"/>
                <a:cs typeface="Basic"/>
                <a:sym typeface="Basic"/>
              </a:rPr>
              <a:t>School Year  Reading Homework Expectations</a:t>
            </a:r>
            <a:r>
              <a:rPr b="0" i="0" lang="en-US">
                <a:solidFill>
                  <a:srgbClr val="7B8C89"/>
                </a:solidFill>
                <a:latin typeface="Basic"/>
                <a:ea typeface="Basic"/>
                <a:cs typeface="Basic"/>
                <a:sym typeface="Basic"/>
              </a:rPr>
              <a:t>: </a:t>
            </a:r>
            <a:endParaRPr/>
          </a:p>
          <a:p>
            <a:pPr indent="-182880" lvl="1" marL="685800" rtl="0" algn="just">
              <a:lnSpc>
                <a:spcPct val="90000"/>
              </a:lnSpc>
              <a:spcBef>
                <a:spcPts val="250"/>
              </a:spcBef>
              <a:spcAft>
                <a:spcPts val="0"/>
              </a:spcAft>
              <a:buSzPct val="100000"/>
              <a:buFont typeface="Arial"/>
              <a:buChar char="•"/>
            </a:pPr>
            <a:r>
              <a:rPr b="0" i="0" lang="en-US">
                <a:solidFill>
                  <a:srgbClr val="7B8C89"/>
                </a:solidFill>
                <a:latin typeface="Basic"/>
                <a:ea typeface="Basic"/>
                <a:cs typeface="Basic"/>
                <a:sym typeface="Basic"/>
              </a:rPr>
              <a:t>Each month, students will have an assigned genre to read. Students are expected to complete and submit a book talk</a:t>
            </a:r>
            <a:r>
              <a:rPr lang="en-US">
                <a:solidFill>
                  <a:srgbClr val="7B8C89"/>
                </a:solidFill>
                <a:latin typeface="Basic"/>
                <a:ea typeface="Basic"/>
                <a:cs typeface="Basic"/>
                <a:sym typeface="Basic"/>
              </a:rPr>
              <a:t> by the l</a:t>
            </a:r>
            <a:r>
              <a:rPr b="0" i="0" lang="en-US">
                <a:solidFill>
                  <a:srgbClr val="7B8C89"/>
                </a:solidFill>
                <a:latin typeface="Basic"/>
                <a:ea typeface="Basic"/>
                <a:cs typeface="Basic"/>
                <a:sym typeface="Basic"/>
              </a:rPr>
              <a:t>ast Friday of the month (some months students will be expected to present their book talk). </a:t>
            </a:r>
            <a:r>
              <a:rPr lang="en-US">
                <a:solidFill>
                  <a:srgbClr val="7B8C89"/>
                </a:solidFill>
                <a:latin typeface="Basic"/>
                <a:ea typeface="Basic"/>
                <a:cs typeface="Basic"/>
                <a:sym typeface="Basic"/>
              </a:rPr>
              <a:t> The book talk template will be given out in class. </a:t>
            </a:r>
            <a:endParaRPr/>
          </a:p>
          <a:p>
            <a:pPr indent="-182880" lvl="1" marL="68580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 The Following is a list of the genres by month. Please refer to this to help support your child in completing their required monthly book talks. </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 August: Folklore (a lesson and stories will be provided for this month)</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September: Traditional Literature / Classics</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October: Mystery</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November: Historical Fiction </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December: Informational / short nonfiction story about a culture of interest</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January: Science Fiction</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February: Biography/Autobiography of a Scientist (for our science fair)</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March: Fantasy</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April: Poetry</a:t>
            </a:r>
            <a:endParaRPr/>
          </a:p>
          <a:p>
            <a:pPr indent="-285750" lvl="2" marL="12001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May: Choice</a:t>
            </a:r>
            <a:endParaRPr/>
          </a:p>
          <a:p>
            <a:pPr indent="-285750" lvl="1" marL="742950" rtl="0" algn="just">
              <a:lnSpc>
                <a:spcPct val="90000"/>
              </a:lnSpc>
              <a:spcBef>
                <a:spcPts val="500"/>
              </a:spcBef>
              <a:spcAft>
                <a:spcPts val="0"/>
              </a:spcAft>
              <a:buSzPct val="100000"/>
              <a:buFont typeface="Arial"/>
              <a:buChar char="•"/>
            </a:pPr>
            <a:r>
              <a:rPr b="0" i="0" lang="en-US" u="sng" strike="noStrike">
                <a:solidFill>
                  <a:srgbClr val="5199A8"/>
                </a:solidFill>
                <a:latin typeface="Basic"/>
                <a:ea typeface="Basic"/>
                <a:cs typeface="Basic"/>
                <a:sym typeface="Basic"/>
                <a:hlinkClick r:id="rId3">
                  <a:extLst>
                    <a:ext uri="{A12FA001-AC4F-418D-AE19-62706E023703}">
                      <ahyp:hlinkClr val="tx"/>
                    </a:ext>
                  </a:extLst>
                </a:hlinkClick>
              </a:rPr>
              <a:t>A link to help support you in choosing books</a:t>
            </a:r>
            <a:endParaRPr>
              <a:solidFill>
                <a:srgbClr val="7B8C89"/>
              </a:solidFill>
              <a:latin typeface="Basic"/>
              <a:ea typeface="Basic"/>
              <a:cs typeface="Basic"/>
              <a:sym typeface="Basic"/>
            </a:endParaRPr>
          </a:p>
          <a:p>
            <a:pPr indent="-285750" lvl="1" marL="742950" rtl="0" algn="just">
              <a:lnSpc>
                <a:spcPct val="90000"/>
              </a:lnSpc>
              <a:spcBef>
                <a:spcPts val="500"/>
              </a:spcBef>
              <a:spcAft>
                <a:spcPts val="0"/>
              </a:spcAft>
              <a:buClr>
                <a:srgbClr val="7B8C89"/>
              </a:buClr>
              <a:buSzPct val="100000"/>
              <a:buFont typeface="Basic"/>
              <a:buChar char="•"/>
            </a:pPr>
            <a:r>
              <a:rPr lang="en-US">
                <a:solidFill>
                  <a:srgbClr val="7B8C89"/>
                </a:solidFill>
                <a:latin typeface="Basic"/>
                <a:ea typeface="Basic"/>
                <a:cs typeface="Basic"/>
                <a:sym typeface="Basic"/>
              </a:rPr>
              <a:t>Reminder**A signature is required daily to receive credit for reading homework. </a:t>
            </a:r>
            <a:endParaRPr>
              <a:solidFill>
                <a:srgbClr val="7B8C89"/>
              </a:solidFill>
              <a:latin typeface="Basic"/>
              <a:ea typeface="Basic"/>
              <a:cs typeface="Basic"/>
              <a:sym typeface="Basic"/>
            </a:endParaRPr>
          </a:p>
          <a:p>
            <a:pPr indent="-65403" lvl="0" marL="182880" rtl="0" algn="l">
              <a:lnSpc>
                <a:spcPct val="90000"/>
              </a:lnSpc>
              <a:spcBef>
                <a:spcPts val="1450"/>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252919" y="1123837"/>
            <a:ext cx="2410768"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Classroom Notes</a:t>
            </a:r>
            <a:endParaRPr/>
          </a:p>
        </p:txBody>
      </p:sp>
      <p:sp>
        <p:nvSpPr>
          <p:cNvPr id="159" name="Google Shape;159;p12"/>
          <p:cNvSpPr txBox="1"/>
          <p:nvPr>
            <p:ph idx="2" type="body"/>
          </p:nvPr>
        </p:nvSpPr>
        <p:spPr>
          <a:xfrm>
            <a:off x="3392546" y="0"/>
            <a:ext cx="8353800" cy="6957300"/>
          </a:xfrm>
          <a:prstGeom prst="rect">
            <a:avLst/>
          </a:prstGeom>
          <a:noFill/>
          <a:ln>
            <a:noFill/>
          </a:ln>
        </p:spPr>
        <p:txBody>
          <a:bodyPr anchorCtr="0" anchor="ctr" bIns="45700" lIns="91425" spcFirstLastPara="1" rIns="91425" wrap="square" tIns="45700">
            <a:normAutofit fontScale="40000" lnSpcReduction="10000"/>
          </a:bodyPr>
          <a:lstStyle/>
          <a:p>
            <a:pPr indent="0" lvl="0" marL="0" rtl="0" algn="l">
              <a:lnSpc>
                <a:spcPct val="90000"/>
              </a:lnSpc>
              <a:spcBef>
                <a:spcPts val="0"/>
              </a:spcBef>
              <a:spcAft>
                <a:spcPts val="0"/>
              </a:spcAft>
              <a:buSzPct val="100000"/>
              <a:buNone/>
            </a:pPr>
            <a:r>
              <a:rPr lang="en-US" sz="2500"/>
              <a:t> </a:t>
            </a:r>
            <a:endParaRPr sz="3400"/>
          </a:p>
          <a:p>
            <a:pPr indent="-182880" lvl="0" marL="182880" rtl="0" algn="l">
              <a:lnSpc>
                <a:spcPct val="90000"/>
              </a:lnSpc>
              <a:spcBef>
                <a:spcPts val="1200"/>
              </a:spcBef>
              <a:spcAft>
                <a:spcPts val="0"/>
              </a:spcAft>
              <a:buSzPct val="100000"/>
              <a:buChar char="●"/>
            </a:pPr>
            <a:r>
              <a:rPr lang="en-US" sz="3700"/>
              <a:t>Academic day begins at 8:30 am and ends at 3:00 pm. Morning drop-off starts at 7:45 am for Academic day and 7:00 am for Circle. </a:t>
            </a:r>
            <a:endParaRPr/>
          </a:p>
          <a:p>
            <a:pPr indent="-200533" lvl="1" marL="685800" rtl="0" algn="l">
              <a:lnSpc>
                <a:spcPct val="90000"/>
              </a:lnSpc>
              <a:spcBef>
                <a:spcPts val="250"/>
              </a:spcBef>
              <a:spcAft>
                <a:spcPts val="0"/>
              </a:spcAft>
              <a:buSzPct val="100000"/>
              <a:buChar char="●"/>
            </a:pPr>
            <a:r>
              <a:rPr lang="en-US" sz="3700"/>
              <a:t>You must drop-off or pick-up your child from the Main Office if arriving late or leaving early. 10 tardies is one absence, 18 absences is considered excessive by the Arizona Department of Education. </a:t>
            </a:r>
            <a:endParaRPr/>
          </a:p>
          <a:p>
            <a:pPr indent="-200533" lvl="1" marL="685800" rtl="0" algn="l">
              <a:lnSpc>
                <a:spcPct val="90000"/>
              </a:lnSpc>
              <a:spcBef>
                <a:spcPts val="500"/>
              </a:spcBef>
              <a:spcAft>
                <a:spcPts val="0"/>
              </a:spcAft>
              <a:buSzPct val="100000"/>
              <a:buChar char="●"/>
            </a:pPr>
            <a:r>
              <a:rPr lang="en-US" sz="3700"/>
              <a:t>If your child will be absent please call the absentee line- </a:t>
            </a:r>
            <a:r>
              <a:rPr b="1" lang="en-US" sz="3700"/>
              <a:t>(602) 955-2210</a:t>
            </a:r>
            <a:r>
              <a:rPr lang="en-US" sz="3700"/>
              <a:t> if you have a vacation planned during school days you need to inform Margo O’Neill so the absences can be considered excused. After 10 consecutive unexcused absences students are to be dis-enrolled. </a:t>
            </a:r>
            <a:endParaRPr/>
          </a:p>
          <a:p>
            <a:pPr indent="-200533" lvl="1" marL="685800" rtl="0" algn="l">
              <a:lnSpc>
                <a:spcPct val="90000"/>
              </a:lnSpc>
              <a:spcBef>
                <a:spcPts val="500"/>
              </a:spcBef>
              <a:spcAft>
                <a:spcPts val="0"/>
              </a:spcAft>
              <a:buSzPct val="100000"/>
              <a:buChar char="●"/>
            </a:pPr>
            <a:r>
              <a:rPr lang="en-US" sz="3700"/>
              <a:t>Carline pick-up is at 2:55 – 3:30 pm. If you are later than 3:30 pm your child will be walked to the office and you will be charged a late fee. The drop-off, pick-up, and parking is the North parking lot. When leaving the school use the roundabout to exit on 28</a:t>
            </a:r>
            <a:r>
              <a:rPr baseline="30000" lang="en-US" sz="3700"/>
              <a:t>th</a:t>
            </a:r>
            <a:r>
              <a:rPr lang="en-US" sz="3700"/>
              <a:t> street. Do not go into the East staff lot to drop off or exit. </a:t>
            </a:r>
            <a:endParaRPr/>
          </a:p>
          <a:p>
            <a:pPr indent="-182880" lvl="0" marL="182880" rtl="0" algn="l">
              <a:lnSpc>
                <a:spcPct val="90000"/>
              </a:lnSpc>
              <a:spcBef>
                <a:spcPts val="1450"/>
              </a:spcBef>
              <a:spcAft>
                <a:spcPts val="0"/>
              </a:spcAft>
              <a:buSzPct val="100000"/>
              <a:buChar char="●"/>
            </a:pPr>
            <a:r>
              <a:rPr lang="en-US" sz="3700"/>
              <a:t>If your child requires an Epi Pen or inhaler please provide one to store in the classroom. If your child must take medication during the school day, even over-the-counter, please bring it to the office in its original packaging and fill out the required forms for administration with the receptionist.</a:t>
            </a:r>
            <a:endParaRPr/>
          </a:p>
          <a:p>
            <a:pPr indent="-182880" lvl="0" marL="182880" rtl="0" algn="l">
              <a:lnSpc>
                <a:spcPct val="90000"/>
              </a:lnSpc>
              <a:spcBef>
                <a:spcPts val="1200"/>
              </a:spcBef>
              <a:spcAft>
                <a:spcPts val="0"/>
              </a:spcAft>
              <a:buSzPct val="100000"/>
              <a:buChar char="●"/>
            </a:pPr>
            <a:r>
              <a:rPr lang="en-US" sz="3700"/>
              <a:t>A non-disposable water bottle and placemats are needed for snack and lunch each day. Please remember to pack your child a fruit and vegetable daily. No soda or candy allowed. No edible treats on birthdays, if you would like to bring in a non-food item that is okay. </a:t>
            </a:r>
            <a:endParaRPr/>
          </a:p>
          <a:p>
            <a:pPr indent="-182880" lvl="0" marL="182880" rtl="0" algn="l">
              <a:lnSpc>
                <a:spcPct val="90000"/>
              </a:lnSpc>
              <a:spcBef>
                <a:spcPts val="1200"/>
              </a:spcBef>
              <a:spcAft>
                <a:spcPts val="0"/>
              </a:spcAft>
              <a:buSzPct val="100000"/>
              <a:buChar char="●"/>
            </a:pPr>
            <a:r>
              <a:rPr lang="en-US" sz="3700"/>
              <a:t>Please check your e-mail often for classroom and school-wide announcements. E-mail addresses and phone numbers should be updated as needed, if there is a change please notify the Main Office and Lead Teacher. I will be sending out a Newsflash weekly with class updates. </a:t>
            </a:r>
            <a:endParaRPr/>
          </a:p>
          <a:p>
            <a:pPr indent="-182880" lvl="0" marL="182880" rtl="0" algn="l">
              <a:lnSpc>
                <a:spcPct val="90000"/>
              </a:lnSpc>
              <a:spcBef>
                <a:spcPts val="1200"/>
              </a:spcBef>
              <a:spcAft>
                <a:spcPts val="0"/>
              </a:spcAft>
              <a:buSzPct val="100000"/>
              <a:buChar char="●"/>
            </a:pPr>
            <a:r>
              <a:rPr lang="en-US" sz="3700"/>
              <a:t>Please read the handbook with your children to go over the discipline policy and expectations for responsible behavior at school and in the classroom.</a:t>
            </a:r>
            <a:endParaRPr/>
          </a:p>
          <a:p>
            <a:pPr indent="-182880" lvl="0" marL="182880" rtl="0" algn="l">
              <a:lnSpc>
                <a:spcPct val="90000"/>
              </a:lnSpc>
              <a:spcBef>
                <a:spcPts val="1200"/>
              </a:spcBef>
              <a:spcAft>
                <a:spcPts val="0"/>
              </a:spcAft>
              <a:buSzPct val="100000"/>
              <a:buChar char="●"/>
            </a:pPr>
            <a:r>
              <a:rPr lang="en-US" sz="3700"/>
              <a:t>Please help your child follow the dress code as stated in the handbook. </a:t>
            </a:r>
            <a:endParaRPr/>
          </a:p>
          <a:p>
            <a:pPr indent="-200533" lvl="1" marL="685800" rtl="0" algn="l">
              <a:lnSpc>
                <a:spcPct val="90000"/>
              </a:lnSpc>
              <a:spcBef>
                <a:spcPts val="250"/>
              </a:spcBef>
              <a:spcAft>
                <a:spcPts val="0"/>
              </a:spcAft>
              <a:buSzPct val="100000"/>
              <a:buChar char="●"/>
            </a:pPr>
            <a:r>
              <a:rPr lang="en-US" sz="3700"/>
              <a:t>Closed-toed shoes must be worn on every Monday and Wednesday for P.E., shorts inseam must be 3.5”, and no spaghetti strap tank-tops, visible under garments or offensive pictures or words. </a:t>
            </a:r>
            <a:endParaRPr/>
          </a:p>
          <a:p>
            <a:pPr indent="-106552" lvl="0" marL="182880" rtl="0" algn="l">
              <a:lnSpc>
                <a:spcPct val="90000"/>
              </a:lnSpc>
              <a:spcBef>
                <a:spcPts val="1450"/>
              </a:spcBef>
              <a:spcAft>
                <a:spcPts val="0"/>
              </a:spcAft>
              <a:buSzPct val="100000"/>
              <a:buNone/>
            </a:pPr>
            <a:r>
              <a:t/>
            </a:r>
            <a:endParaRPr sz="3700"/>
          </a:p>
          <a:p>
            <a:pPr indent="-141605" lvl="0" marL="182880" rtl="0" algn="l">
              <a:lnSpc>
                <a:spcPct val="90000"/>
              </a:lnSpc>
              <a:spcBef>
                <a:spcPts val="1200"/>
              </a:spcBef>
              <a:spcAft>
                <a:spcPts val="0"/>
              </a:spcAft>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fdc51a71df_2_0"/>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 peek into the future….</a:t>
            </a:r>
            <a:endParaRPr/>
          </a:p>
        </p:txBody>
      </p:sp>
      <p:sp>
        <p:nvSpPr>
          <p:cNvPr id="165" name="Google Shape;165;gfdc51a71df_2_0"/>
          <p:cNvSpPr txBox="1"/>
          <p:nvPr>
            <p:ph idx="2" type="body"/>
          </p:nvPr>
        </p:nvSpPr>
        <p:spPr>
          <a:xfrm>
            <a:off x="3386925" y="168300"/>
            <a:ext cx="8805300" cy="6500400"/>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l">
              <a:lnSpc>
                <a:spcPct val="90000"/>
              </a:lnSpc>
              <a:spcBef>
                <a:spcPts val="0"/>
              </a:spcBef>
              <a:spcAft>
                <a:spcPts val="0"/>
              </a:spcAft>
              <a:buSzPct val="120300"/>
              <a:buNone/>
            </a:pPr>
            <a:r>
              <a:rPr b="1" lang="en-US" sz="3500" u="sng">
                <a:solidFill>
                  <a:srgbClr val="000000"/>
                </a:solidFill>
                <a:latin typeface="Arial"/>
                <a:ea typeface="Arial"/>
                <a:cs typeface="Arial"/>
                <a:sym typeface="Arial"/>
              </a:rPr>
              <a:t>Looking Ahead </a:t>
            </a:r>
            <a:endParaRPr b="1" sz="3500" u="sng">
              <a:solidFill>
                <a:srgbClr val="000000"/>
              </a:solidFill>
              <a:latin typeface="Arial"/>
              <a:ea typeface="Arial"/>
              <a:cs typeface="Arial"/>
              <a:sym typeface="Arial"/>
            </a:endParaRPr>
          </a:p>
          <a:p>
            <a:pPr indent="0" lvl="0" marL="0" rtl="0" algn="l">
              <a:lnSpc>
                <a:spcPct val="90000"/>
              </a:lnSpc>
              <a:spcBef>
                <a:spcPts val="0"/>
              </a:spcBef>
              <a:spcAft>
                <a:spcPts val="0"/>
              </a:spcAft>
              <a:buSzPct val="120300"/>
              <a:buNone/>
            </a:pPr>
            <a:r>
              <a:t/>
            </a:r>
            <a:endParaRPr sz="3500">
              <a:solidFill>
                <a:srgbClr val="000000"/>
              </a:solidFill>
              <a:latin typeface="Arial"/>
              <a:ea typeface="Arial"/>
              <a:cs typeface="Arial"/>
              <a:sym typeface="Arial"/>
            </a:endParaRPr>
          </a:p>
          <a:p>
            <a:pPr indent="-182913" lvl="0" marL="182880" rtl="0" algn="l">
              <a:lnSpc>
                <a:spcPct val="90000"/>
              </a:lnSpc>
              <a:spcBef>
                <a:spcPts val="0"/>
              </a:spcBef>
              <a:spcAft>
                <a:spcPts val="0"/>
              </a:spcAft>
              <a:buClr>
                <a:srgbClr val="000000"/>
              </a:buClr>
              <a:buSzPct val="105714"/>
              <a:buFont typeface="Arial"/>
              <a:buChar char="●"/>
            </a:pPr>
            <a:r>
              <a:rPr lang="en-US" sz="3500">
                <a:solidFill>
                  <a:srgbClr val="000000"/>
                </a:solidFill>
                <a:latin typeface="Arial"/>
                <a:ea typeface="Arial"/>
                <a:cs typeface="Arial"/>
                <a:sym typeface="Arial"/>
              </a:rPr>
              <a:t>Parent DEI intrest- Contact lead Eric Hammons</a:t>
            </a:r>
            <a:endParaRPr sz="3500">
              <a:solidFill>
                <a:srgbClr val="000000"/>
              </a:solidFill>
              <a:latin typeface="Arial"/>
              <a:ea typeface="Arial"/>
              <a:cs typeface="Arial"/>
              <a:sym typeface="Arial"/>
            </a:endParaRPr>
          </a:p>
          <a:p>
            <a:pPr indent="-219899" lvl="1" marL="457200" rtl="0" algn="l">
              <a:lnSpc>
                <a:spcPct val="90000"/>
              </a:lnSpc>
              <a:spcBef>
                <a:spcPts val="0"/>
              </a:spcBef>
              <a:spcAft>
                <a:spcPts val="0"/>
              </a:spcAft>
              <a:buClr>
                <a:srgbClr val="000000"/>
              </a:buClr>
              <a:buSzPct val="100000"/>
              <a:buFont typeface="Arial"/>
              <a:buChar char="○"/>
            </a:pPr>
            <a:r>
              <a:rPr lang="en-US" sz="3500" u="sng">
                <a:solidFill>
                  <a:schemeClr val="hlink"/>
                </a:solidFill>
                <a:latin typeface="Arial"/>
                <a:ea typeface="Arial"/>
                <a:cs typeface="Arial"/>
                <a:sym typeface="Arial"/>
                <a:hlinkClick r:id="rId3"/>
              </a:rPr>
              <a:t>eehammons@gmail.com</a:t>
            </a:r>
            <a:r>
              <a:rPr lang="en-US" sz="3500">
                <a:solidFill>
                  <a:srgbClr val="000000"/>
                </a:solidFill>
                <a:latin typeface="Arial"/>
                <a:ea typeface="Arial"/>
                <a:cs typeface="Arial"/>
                <a:sym typeface="Arial"/>
              </a:rPr>
              <a:t> </a:t>
            </a:r>
            <a:endParaRPr sz="3500">
              <a:solidFill>
                <a:srgbClr val="000000"/>
              </a:solidFill>
              <a:latin typeface="Arial"/>
              <a:ea typeface="Arial"/>
              <a:cs typeface="Arial"/>
              <a:sym typeface="Arial"/>
            </a:endParaRPr>
          </a:p>
          <a:p>
            <a:pPr indent="0" lvl="0" marL="457200" rtl="0" algn="l">
              <a:lnSpc>
                <a:spcPct val="90000"/>
              </a:lnSpc>
              <a:spcBef>
                <a:spcPts val="250"/>
              </a:spcBef>
              <a:spcAft>
                <a:spcPts val="0"/>
              </a:spcAft>
              <a:buSzPct val="120300"/>
              <a:buNone/>
            </a:pPr>
            <a:r>
              <a:t/>
            </a:r>
            <a:endParaRPr sz="3500">
              <a:solidFill>
                <a:srgbClr val="000000"/>
              </a:solidFill>
              <a:latin typeface="Arial"/>
              <a:ea typeface="Arial"/>
              <a:cs typeface="Arial"/>
              <a:sym typeface="Arial"/>
            </a:endParaRPr>
          </a:p>
          <a:p>
            <a:pPr indent="-182914" lvl="0" marL="182880" rtl="0" algn="l">
              <a:lnSpc>
                <a:spcPct val="90000"/>
              </a:lnSpc>
              <a:spcBef>
                <a:spcPts val="0"/>
              </a:spcBef>
              <a:spcAft>
                <a:spcPts val="0"/>
              </a:spcAft>
              <a:buClr>
                <a:srgbClr val="000000"/>
              </a:buClr>
              <a:buSzPct val="105714"/>
              <a:buFont typeface="Arial"/>
              <a:buChar char="●"/>
            </a:pPr>
            <a:r>
              <a:rPr lang="en-US" sz="3500">
                <a:solidFill>
                  <a:srgbClr val="000000"/>
                </a:solidFill>
                <a:latin typeface="Arial"/>
                <a:ea typeface="Arial"/>
                <a:cs typeface="Arial"/>
                <a:sym typeface="Arial"/>
              </a:rPr>
              <a:t>Major fundraisers  (Fun Run, Valentine Grams) , Winter Cookie Decorating, Helping Hands,  Overnight trips,  Auction Dinner, and more</a:t>
            </a:r>
            <a:endParaRPr sz="3500">
              <a:solidFill>
                <a:srgbClr val="000000"/>
              </a:solidFill>
              <a:latin typeface="Arial"/>
              <a:ea typeface="Arial"/>
              <a:cs typeface="Arial"/>
              <a:sym typeface="Arial"/>
            </a:endParaRPr>
          </a:p>
          <a:p>
            <a:pPr indent="0" lvl="0" marL="0" rtl="0" algn="l">
              <a:lnSpc>
                <a:spcPct val="90000"/>
              </a:lnSpc>
              <a:spcBef>
                <a:spcPts val="0"/>
              </a:spcBef>
              <a:spcAft>
                <a:spcPts val="0"/>
              </a:spcAft>
              <a:buSzPct val="120300"/>
              <a:buNone/>
            </a:pPr>
            <a:r>
              <a:t/>
            </a:r>
            <a:endParaRPr sz="3500">
              <a:solidFill>
                <a:srgbClr val="000000"/>
              </a:solidFill>
              <a:latin typeface="Arial"/>
              <a:ea typeface="Arial"/>
              <a:cs typeface="Arial"/>
              <a:sym typeface="Arial"/>
            </a:endParaRPr>
          </a:p>
          <a:p>
            <a:pPr indent="-182911" lvl="0" marL="182880" rtl="0" algn="l">
              <a:lnSpc>
                <a:spcPct val="90000"/>
              </a:lnSpc>
              <a:spcBef>
                <a:spcPts val="0"/>
              </a:spcBef>
              <a:spcAft>
                <a:spcPts val="0"/>
              </a:spcAft>
              <a:buClr>
                <a:srgbClr val="000000"/>
              </a:buClr>
              <a:buSzPct val="100000"/>
              <a:buFont typeface="Arial"/>
              <a:buChar char="●"/>
            </a:pPr>
            <a:r>
              <a:rPr lang="en-US" sz="3700">
                <a:solidFill>
                  <a:srgbClr val="000000"/>
                </a:solidFill>
                <a:latin typeface="Arial"/>
                <a:ea typeface="Arial"/>
                <a:cs typeface="Arial"/>
                <a:sym typeface="Arial"/>
              </a:rPr>
              <a:t>Fundraising/Auction (Athena Moskoyes: </a:t>
            </a:r>
            <a:r>
              <a:rPr lang="en-US" sz="3700" u="sng">
                <a:solidFill>
                  <a:schemeClr val="hlink"/>
                </a:solidFill>
                <a:latin typeface="Arial"/>
                <a:ea typeface="Arial"/>
                <a:cs typeface="Arial"/>
                <a:sym typeface="Arial"/>
                <a:hlinkClick r:id="rId4"/>
              </a:rPr>
              <a:t>amoskoyes@villamontessori.com</a:t>
            </a:r>
            <a:r>
              <a:rPr lang="en-US" sz="3700">
                <a:solidFill>
                  <a:srgbClr val="000000"/>
                </a:solidFill>
                <a:latin typeface="Arial"/>
                <a:ea typeface="Arial"/>
                <a:cs typeface="Arial"/>
                <a:sym typeface="Arial"/>
              </a:rPr>
              <a:t>)</a:t>
            </a:r>
            <a:endParaRPr sz="3700">
              <a:solidFill>
                <a:srgbClr val="000000"/>
              </a:solidFill>
              <a:latin typeface="Arial"/>
              <a:ea typeface="Arial"/>
              <a:cs typeface="Arial"/>
              <a:sym typeface="Arial"/>
            </a:endParaRPr>
          </a:p>
          <a:p>
            <a:pPr indent="0" lvl="0" marL="0" rtl="0" algn="l">
              <a:lnSpc>
                <a:spcPct val="90000"/>
              </a:lnSpc>
              <a:spcBef>
                <a:spcPts val="0"/>
              </a:spcBef>
              <a:spcAft>
                <a:spcPts val="0"/>
              </a:spcAft>
              <a:buSzPct val="113798"/>
              <a:buNone/>
            </a:pPr>
            <a:r>
              <a:t/>
            </a:r>
            <a:endParaRPr sz="3700">
              <a:solidFill>
                <a:srgbClr val="000000"/>
              </a:solidFill>
              <a:latin typeface="Arial"/>
              <a:ea typeface="Arial"/>
              <a:cs typeface="Arial"/>
              <a:sym typeface="Arial"/>
            </a:endParaRPr>
          </a:p>
          <a:p>
            <a:pPr indent="-182913" lvl="0" marL="182880" rtl="0" algn="l">
              <a:lnSpc>
                <a:spcPct val="90000"/>
              </a:lnSpc>
              <a:spcBef>
                <a:spcPts val="0"/>
              </a:spcBef>
              <a:spcAft>
                <a:spcPts val="0"/>
              </a:spcAft>
              <a:buClr>
                <a:srgbClr val="000000"/>
              </a:buClr>
              <a:buSzPct val="105714"/>
              <a:buFont typeface="Arial"/>
              <a:buChar char="●"/>
            </a:pPr>
            <a:r>
              <a:rPr lang="en-US" sz="3500">
                <a:solidFill>
                  <a:srgbClr val="000000"/>
                </a:solidFill>
                <a:latin typeface="Arial"/>
                <a:ea typeface="Arial"/>
                <a:cs typeface="Arial"/>
                <a:sym typeface="Arial"/>
                <a:extLst>
                  <a:ext uri="http://customooxmlschemas.google.com/">
                    <go:slidesCustomData xmlns:go="http://customooxmlschemas.google.com/" textRoundtripDataId="0"/>
                  </a:ext>
                </a:extLst>
              </a:rPr>
              <a:t>Pizza Friday</a:t>
            </a:r>
            <a:endParaRPr sz="3500">
              <a:solidFill>
                <a:srgbClr val="000000"/>
              </a:solidFill>
              <a:latin typeface="Arial"/>
              <a:ea typeface="Arial"/>
              <a:cs typeface="Arial"/>
              <a:sym typeface="Arial"/>
            </a:endParaRPr>
          </a:p>
          <a:p>
            <a:pPr indent="-219899" lvl="1" marL="457200" rtl="0" algn="l">
              <a:lnSpc>
                <a:spcPct val="90000"/>
              </a:lnSpc>
              <a:spcBef>
                <a:spcPts val="0"/>
              </a:spcBef>
              <a:spcAft>
                <a:spcPts val="0"/>
              </a:spcAft>
              <a:buClr>
                <a:srgbClr val="000000"/>
              </a:buClr>
              <a:buSzPct val="100000"/>
              <a:buFont typeface="Arial"/>
              <a:buChar char="○"/>
            </a:pPr>
            <a:r>
              <a:rPr lang="en-US" sz="3500">
                <a:solidFill>
                  <a:srgbClr val="000000"/>
                </a:solidFill>
                <a:latin typeface="Arial"/>
                <a:ea typeface="Arial"/>
                <a:cs typeface="Arial"/>
                <a:sym typeface="Arial"/>
              </a:rPr>
              <a:t>Begins on Friday  Sept 1st </a:t>
            </a:r>
            <a:endParaRPr sz="3500">
              <a:solidFill>
                <a:srgbClr val="000000"/>
              </a:solidFill>
              <a:latin typeface="Arial"/>
              <a:ea typeface="Arial"/>
              <a:cs typeface="Arial"/>
              <a:sym typeface="Arial"/>
            </a:endParaRPr>
          </a:p>
          <a:p>
            <a:pPr indent="-334168" lvl="2" marL="1371600" rtl="0" algn="l">
              <a:lnSpc>
                <a:spcPct val="90000"/>
              </a:lnSpc>
              <a:spcBef>
                <a:spcPts val="0"/>
              </a:spcBef>
              <a:spcAft>
                <a:spcPts val="0"/>
              </a:spcAft>
              <a:buClr>
                <a:srgbClr val="000000"/>
              </a:buClr>
              <a:buSzPct val="100000"/>
              <a:buFont typeface="Arial"/>
              <a:buChar char="■"/>
            </a:pPr>
            <a:r>
              <a:rPr lang="en-US" sz="3500">
                <a:solidFill>
                  <a:srgbClr val="000000"/>
                </a:solidFill>
                <a:latin typeface="Arial"/>
                <a:ea typeface="Arial"/>
                <a:cs typeface="Arial"/>
                <a:sym typeface="Arial"/>
              </a:rPr>
              <a:t>Pizza Friday letters will be sent out Friday 8/11</a:t>
            </a:r>
            <a:endParaRPr sz="3500">
              <a:solidFill>
                <a:srgbClr val="000000"/>
              </a:solidFill>
              <a:latin typeface="Arial"/>
              <a:ea typeface="Arial"/>
              <a:cs typeface="Arial"/>
              <a:sym typeface="Arial"/>
            </a:endParaRPr>
          </a:p>
          <a:p>
            <a:pPr indent="-219899" lvl="1" marL="457200" rtl="0" algn="l">
              <a:lnSpc>
                <a:spcPct val="90000"/>
              </a:lnSpc>
              <a:spcBef>
                <a:spcPts val="250"/>
              </a:spcBef>
              <a:spcAft>
                <a:spcPts val="0"/>
              </a:spcAft>
              <a:buClr>
                <a:srgbClr val="000000"/>
              </a:buClr>
              <a:buSzPct val="100000"/>
              <a:buFont typeface="Arial"/>
              <a:buChar char="○"/>
            </a:pPr>
            <a:r>
              <a:rPr lang="en-US" sz="3500">
                <a:solidFill>
                  <a:srgbClr val="000000"/>
                </a:solidFill>
                <a:latin typeface="Arial"/>
                <a:ea typeface="Arial"/>
                <a:cs typeface="Arial"/>
                <a:sym typeface="Arial"/>
              </a:rPr>
              <a:t>Parent Coordinator will send out Pizza Friday sign up genius</a:t>
            </a:r>
            <a:endParaRPr sz="3500">
              <a:solidFill>
                <a:srgbClr val="000000"/>
              </a:solidFill>
              <a:latin typeface="Arial"/>
              <a:ea typeface="Arial"/>
              <a:cs typeface="Arial"/>
              <a:sym typeface="Arial"/>
            </a:endParaRPr>
          </a:p>
          <a:p>
            <a:pPr indent="-334199" lvl="2" marL="1371600" rtl="0" algn="l">
              <a:lnSpc>
                <a:spcPct val="90000"/>
              </a:lnSpc>
              <a:spcBef>
                <a:spcPts val="250"/>
              </a:spcBef>
              <a:spcAft>
                <a:spcPts val="0"/>
              </a:spcAft>
              <a:buClr>
                <a:srgbClr val="000000"/>
              </a:buClr>
              <a:buSzPct val="100000"/>
              <a:buFont typeface="Arial"/>
              <a:buChar char="■"/>
            </a:pPr>
            <a:r>
              <a:rPr lang="en-US" sz="3500">
                <a:solidFill>
                  <a:srgbClr val="000000"/>
                </a:solidFill>
                <a:latin typeface="Arial"/>
                <a:ea typeface="Arial"/>
                <a:cs typeface="Arial"/>
                <a:sym typeface="Arial"/>
              </a:rPr>
              <a:t>pick up pizza</a:t>
            </a:r>
            <a:endParaRPr sz="3500">
              <a:solidFill>
                <a:srgbClr val="000000"/>
              </a:solidFill>
              <a:latin typeface="Arial"/>
              <a:ea typeface="Arial"/>
              <a:cs typeface="Arial"/>
              <a:sym typeface="Arial"/>
            </a:endParaRPr>
          </a:p>
          <a:p>
            <a:pPr indent="-334199" lvl="2" marL="1371600" rtl="0" algn="l">
              <a:lnSpc>
                <a:spcPct val="90000"/>
              </a:lnSpc>
              <a:spcBef>
                <a:spcPts val="250"/>
              </a:spcBef>
              <a:spcAft>
                <a:spcPts val="0"/>
              </a:spcAft>
              <a:buClr>
                <a:srgbClr val="000000"/>
              </a:buClr>
              <a:buSzPct val="100000"/>
              <a:buFont typeface="Arial"/>
              <a:buChar char="■"/>
            </a:pPr>
            <a:r>
              <a:rPr lang="en-US" sz="3500">
                <a:solidFill>
                  <a:srgbClr val="000000"/>
                </a:solidFill>
                <a:latin typeface="Arial"/>
                <a:ea typeface="Arial"/>
                <a:cs typeface="Arial"/>
                <a:sym typeface="Arial"/>
              </a:rPr>
              <a:t>bring frust and veggies (optional)</a:t>
            </a:r>
            <a:endParaRPr sz="3500">
              <a:solidFill>
                <a:srgbClr val="000000"/>
              </a:solidFill>
              <a:latin typeface="Arial"/>
              <a:ea typeface="Arial"/>
              <a:cs typeface="Arial"/>
              <a:sym typeface="Arial"/>
            </a:endParaRPr>
          </a:p>
          <a:p>
            <a:pPr indent="-334199" lvl="2" marL="1371600" rtl="0" algn="l">
              <a:lnSpc>
                <a:spcPct val="90000"/>
              </a:lnSpc>
              <a:spcBef>
                <a:spcPts val="250"/>
              </a:spcBef>
              <a:spcAft>
                <a:spcPts val="0"/>
              </a:spcAft>
              <a:buClr>
                <a:srgbClr val="000000"/>
              </a:buClr>
              <a:buSzPct val="100000"/>
              <a:buFont typeface="Arial"/>
              <a:buChar char="■"/>
            </a:pPr>
            <a:r>
              <a:rPr lang="en-US" sz="3500">
                <a:solidFill>
                  <a:srgbClr val="000000"/>
                </a:solidFill>
                <a:latin typeface="Arial"/>
                <a:ea typeface="Arial"/>
                <a:cs typeface="Arial"/>
                <a:sym typeface="Arial"/>
              </a:rPr>
              <a:t>Take home and Wash Laundry </a:t>
            </a:r>
            <a:endParaRPr sz="3500">
              <a:solidFill>
                <a:srgbClr val="000000"/>
              </a:solidFill>
              <a:latin typeface="Arial"/>
              <a:ea typeface="Arial"/>
              <a:cs typeface="Arial"/>
              <a:sym typeface="Arial"/>
            </a:endParaRPr>
          </a:p>
          <a:p>
            <a:pPr indent="0" lvl="0" marL="457200" rtl="0" algn="l">
              <a:lnSpc>
                <a:spcPct val="90000"/>
              </a:lnSpc>
              <a:spcBef>
                <a:spcPts val="250"/>
              </a:spcBef>
              <a:spcAft>
                <a:spcPts val="0"/>
              </a:spcAft>
              <a:buSzPct val="120300"/>
              <a:buNone/>
            </a:pPr>
            <a:r>
              <a:t/>
            </a:r>
            <a:endParaRPr sz="3500">
              <a:solidFill>
                <a:srgbClr val="000000"/>
              </a:solidFill>
              <a:latin typeface="Arial"/>
              <a:ea typeface="Arial"/>
              <a:cs typeface="Arial"/>
              <a:sym typeface="Arial"/>
            </a:endParaRPr>
          </a:p>
          <a:p>
            <a:pPr indent="-182913" lvl="0" marL="182880" rtl="0" algn="l">
              <a:lnSpc>
                <a:spcPct val="90000"/>
              </a:lnSpc>
              <a:spcBef>
                <a:spcPts val="0"/>
              </a:spcBef>
              <a:spcAft>
                <a:spcPts val="0"/>
              </a:spcAft>
              <a:buClr>
                <a:srgbClr val="000000"/>
              </a:buClr>
              <a:buSzPct val="105714"/>
              <a:buFont typeface="Arial"/>
              <a:buChar char="●"/>
            </a:pPr>
            <a:r>
              <a:rPr lang="en-US" sz="3500">
                <a:solidFill>
                  <a:srgbClr val="000000"/>
                </a:solidFill>
                <a:latin typeface="Arial"/>
                <a:ea typeface="Arial"/>
                <a:cs typeface="Arial"/>
                <a:sym typeface="Arial"/>
              </a:rPr>
              <a:t>Parent/Teacher Conferences </a:t>
            </a:r>
            <a:endParaRPr sz="3500">
              <a:solidFill>
                <a:srgbClr val="000000"/>
              </a:solidFill>
              <a:latin typeface="Arial"/>
              <a:ea typeface="Arial"/>
              <a:cs typeface="Arial"/>
              <a:sym typeface="Arial"/>
            </a:endParaRPr>
          </a:p>
          <a:p>
            <a:pPr indent="-219899" lvl="1" marL="457200" rtl="0" algn="l">
              <a:lnSpc>
                <a:spcPct val="90000"/>
              </a:lnSpc>
              <a:spcBef>
                <a:spcPts val="500"/>
              </a:spcBef>
              <a:spcAft>
                <a:spcPts val="0"/>
              </a:spcAft>
              <a:buClr>
                <a:srgbClr val="000000"/>
              </a:buClr>
              <a:buSzPct val="100000"/>
              <a:buFont typeface="Arial"/>
              <a:buChar char="○"/>
            </a:pPr>
            <a:r>
              <a:rPr lang="en-US" sz="3500">
                <a:solidFill>
                  <a:srgbClr val="000000"/>
                </a:solidFill>
                <a:latin typeface="Arial"/>
                <a:ea typeface="Arial"/>
                <a:cs typeface="Arial"/>
                <a:sym typeface="Arial"/>
              </a:rPr>
              <a:t> Goal Setting Conference- This is to  discuss and create year long goals</a:t>
            </a:r>
            <a:endParaRPr sz="3500">
              <a:solidFill>
                <a:srgbClr val="000000"/>
              </a:solidFill>
              <a:latin typeface="Arial"/>
              <a:ea typeface="Arial"/>
              <a:cs typeface="Arial"/>
              <a:sym typeface="Arial"/>
            </a:endParaRPr>
          </a:p>
          <a:p>
            <a:pPr indent="-334199" lvl="2" marL="1371600" rtl="0" algn="l">
              <a:lnSpc>
                <a:spcPct val="90000"/>
              </a:lnSpc>
              <a:spcBef>
                <a:spcPts val="500"/>
              </a:spcBef>
              <a:spcAft>
                <a:spcPts val="0"/>
              </a:spcAft>
              <a:buClr>
                <a:srgbClr val="000000"/>
              </a:buClr>
              <a:buSzPct val="100000"/>
              <a:buFont typeface="Arial"/>
              <a:buChar char="■"/>
            </a:pPr>
            <a:r>
              <a:rPr lang="en-US" sz="3500">
                <a:solidFill>
                  <a:srgbClr val="000000"/>
                </a:solidFill>
                <a:highlight>
                  <a:srgbClr val="FFFF00"/>
                </a:highlight>
                <a:latin typeface="Arial"/>
                <a:ea typeface="Arial"/>
                <a:cs typeface="Arial"/>
                <a:sym typeface="Arial"/>
              </a:rPr>
              <a:t>September 22th and 29th </a:t>
            </a:r>
            <a:endParaRPr sz="3500">
              <a:solidFill>
                <a:srgbClr val="000000"/>
              </a:solidFill>
              <a:highlight>
                <a:srgbClr val="FFFF00"/>
              </a:highlight>
              <a:latin typeface="Arial"/>
              <a:ea typeface="Arial"/>
              <a:cs typeface="Arial"/>
              <a:sym typeface="Arial"/>
            </a:endParaRPr>
          </a:p>
          <a:p>
            <a:pPr indent="-219899" lvl="1" marL="457200" rtl="0" algn="l">
              <a:lnSpc>
                <a:spcPct val="90000"/>
              </a:lnSpc>
              <a:spcBef>
                <a:spcPts val="500"/>
              </a:spcBef>
              <a:spcAft>
                <a:spcPts val="0"/>
              </a:spcAft>
              <a:buClr>
                <a:srgbClr val="000000"/>
              </a:buClr>
              <a:buSzPct val="100000"/>
              <a:buFont typeface="Arial"/>
              <a:buChar char="○"/>
            </a:pPr>
            <a:r>
              <a:rPr lang="en-US" sz="3500">
                <a:solidFill>
                  <a:srgbClr val="000000"/>
                </a:solidFill>
                <a:latin typeface="Arial"/>
                <a:ea typeface="Arial"/>
                <a:cs typeface="Arial"/>
                <a:sym typeface="Arial"/>
              </a:rPr>
              <a:t>Progress Report- This is to examine academic and behavior progress</a:t>
            </a:r>
            <a:endParaRPr sz="3500">
              <a:solidFill>
                <a:srgbClr val="000000"/>
              </a:solidFill>
              <a:latin typeface="Arial"/>
              <a:ea typeface="Arial"/>
              <a:cs typeface="Arial"/>
              <a:sym typeface="Arial"/>
            </a:endParaRPr>
          </a:p>
          <a:p>
            <a:pPr indent="-334199" lvl="2" marL="1371600" rtl="0" algn="l">
              <a:lnSpc>
                <a:spcPct val="90000"/>
              </a:lnSpc>
              <a:spcBef>
                <a:spcPts val="500"/>
              </a:spcBef>
              <a:spcAft>
                <a:spcPts val="0"/>
              </a:spcAft>
              <a:buClr>
                <a:srgbClr val="000000"/>
              </a:buClr>
              <a:buSzPct val="100000"/>
              <a:buFont typeface="Arial"/>
              <a:buChar char="■"/>
            </a:pPr>
            <a:r>
              <a:rPr lang="en-US" sz="3500">
                <a:solidFill>
                  <a:srgbClr val="000000"/>
                </a:solidFill>
                <a:highlight>
                  <a:srgbClr val="FFFF00"/>
                </a:highlight>
                <a:latin typeface="Arial"/>
                <a:ea typeface="Arial"/>
                <a:cs typeface="Arial"/>
                <a:sym typeface="Arial"/>
              </a:rPr>
              <a:t>January 12th  and 19</a:t>
            </a:r>
            <a:r>
              <a:rPr baseline="30000" lang="en-US" sz="3500">
                <a:solidFill>
                  <a:srgbClr val="000000"/>
                </a:solidFill>
                <a:highlight>
                  <a:srgbClr val="FFFF00"/>
                </a:highlight>
                <a:latin typeface="Arial"/>
                <a:ea typeface="Arial"/>
                <a:cs typeface="Arial"/>
                <a:sym typeface="Arial"/>
              </a:rPr>
              <a:t>st</a:t>
            </a:r>
            <a:r>
              <a:rPr lang="en-US" sz="3500">
                <a:solidFill>
                  <a:srgbClr val="000000"/>
                </a:solidFill>
                <a:highlight>
                  <a:srgbClr val="FFFF00"/>
                </a:highlight>
                <a:latin typeface="Arial"/>
                <a:ea typeface="Arial"/>
                <a:cs typeface="Arial"/>
                <a:sym typeface="Arial"/>
              </a:rPr>
              <a:t>,</a:t>
            </a:r>
            <a:r>
              <a:rPr lang="en-US" sz="3500">
                <a:solidFill>
                  <a:srgbClr val="000000"/>
                </a:solidFill>
                <a:latin typeface="Arial"/>
                <a:ea typeface="Arial"/>
                <a:cs typeface="Arial"/>
                <a:sym typeface="Arial"/>
              </a:rPr>
              <a:t> </a:t>
            </a:r>
            <a:endParaRPr sz="3500">
              <a:solidFill>
                <a:srgbClr val="000000"/>
              </a:solidFill>
              <a:latin typeface="Arial"/>
              <a:ea typeface="Arial"/>
              <a:cs typeface="Arial"/>
              <a:sym typeface="Arial"/>
            </a:endParaRPr>
          </a:p>
          <a:p>
            <a:pPr indent="-219899" lvl="1" marL="457200" rtl="0" algn="l">
              <a:lnSpc>
                <a:spcPct val="90000"/>
              </a:lnSpc>
              <a:spcBef>
                <a:spcPts val="500"/>
              </a:spcBef>
              <a:spcAft>
                <a:spcPts val="0"/>
              </a:spcAft>
              <a:buClr>
                <a:srgbClr val="000000"/>
              </a:buClr>
              <a:buSzPct val="100000"/>
              <a:buFont typeface="Arial"/>
              <a:buChar char="○"/>
            </a:pPr>
            <a:r>
              <a:rPr lang="en-US" sz="3500">
                <a:solidFill>
                  <a:srgbClr val="000000"/>
                </a:solidFill>
                <a:latin typeface="Arial"/>
                <a:ea typeface="Arial"/>
                <a:cs typeface="Arial"/>
                <a:sym typeface="Arial"/>
              </a:rPr>
              <a:t>Optional End of the year conference -This is an as needed/requested conference.</a:t>
            </a:r>
            <a:endParaRPr sz="3500">
              <a:solidFill>
                <a:srgbClr val="000000"/>
              </a:solidFill>
              <a:latin typeface="Arial"/>
              <a:ea typeface="Arial"/>
              <a:cs typeface="Arial"/>
              <a:sym typeface="Arial"/>
            </a:endParaRPr>
          </a:p>
          <a:p>
            <a:pPr indent="-334199" lvl="2" marL="1371600" rtl="0" algn="l">
              <a:lnSpc>
                <a:spcPct val="90000"/>
              </a:lnSpc>
              <a:spcBef>
                <a:spcPts val="500"/>
              </a:spcBef>
              <a:spcAft>
                <a:spcPts val="0"/>
              </a:spcAft>
              <a:buClr>
                <a:srgbClr val="000000"/>
              </a:buClr>
              <a:buSzPct val="100000"/>
              <a:buFont typeface="Arial"/>
              <a:buChar char="■"/>
            </a:pPr>
            <a:r>
              <a:rPr lang="en-US" sz="3500">
                <a:solidFill>
                  <a:srgbClr val="000000"/>
                </a:solidFill>
                <a:highlight>
                  <a:srgbClr val="FFFF00"/>
                </a:highlight>
                <a:latin typeface="Arial"/>
                <a:ea typeface="Arial"/>
                <a:cs typeface="Arial"/>
                <a:sym typeface="Arial"/>
              </a:rPr>
              <a:t>May 10</a:t>
            </a:r>
            <a:r>
              <a:rPr baseline="30000" lang="en-US" sz="3500">
                <a:solidFill>
                  <a:srgbClr val="000000"/>
                </a:solidFill>
                <a:highlight>
                  <a:srgbClr val="FFFF00"/>
                </a:highlight>
                <a:latin typeface="Arial"/>
                <a:ea typeface="Arial"/>
                <a:cs typeface="Arial"/>
                <a:sym typeface="Arial"/>
              </a:rPr>
              <a:t>th</a:t>
            </a:r>
            <a:r>
              <a:rPr lang="en-US" sz="3500">
                <a:solidFill>
                  <a:srgbClr val="000000"/>
                </a:solidFill>
                <a:highlight>
                  <a:srgbClr val="FFFF00"/>
                </a:highlight>
                <a:latin typeface="Arial"/>
                <a:ea typeface="Arial"/>
                <a:cs typeface="Arial"/>
                <a:sym typeface="Arial"/>
              </a:rPr>
              <a:t> </a:t>
            </a:r>
            <a:endParaRPr sz="3500">
              <a:solidFill>
                <a:srgbClr val="000000"/>
              </a:solidFill>
              <a:highlight>
                <a:srgbClr val="FFFF00"/>
              </a:highlight>
              <a:latin typeface="Arial"/>
              <a:ea typeface="Arial"/>
              <a:cs typeface="Arial"/>
              <a:sym typeface="Arial"/>
            </a:endParaRPr>
          </a:p>
          <a:p>
            <a:pPr indent="-334168" lvl="3" marL="1828800" rtl="0" algn="l">
              <a:spcBef>
                <a:spcPts val="500"/>
              </a:spcBef>
              <a:spcAft>
                <a:spcPts val="0"/>
              </a:spcAft>
              <a:buClr>
                <a:srgbClr val="000000"/>
              </a:buClr>
              <a:buSzPct val="100000"/>
              <a:buFont typeface="Arial"/>
              <a:buChar char="●"/>
            </a:pPr>
            <a:r>
              <a:rPr lang="en-US" sz="3500">
                <a:solidFill>
                  <a:schemeClr val="dk1"/>
                </a:solidFill>
                <a:latin typeface="Arial"/>
                <a:ea typeface="Arial"/>
                <a:cs typeface="Arial"/>
                <a:sym typeface="Arial"/>
              </a:rPr>
              <a:t>Student Progress reports will be sent home regardless of conference</a:t>
            </a:r>
            <a:endParaRPr sz="3500">
              <a:solidFill>
                <a:srgbClr val="000000"/>
              </a:solidFill>
              <a:highlight>
                <a:srgbClr val="FFFF00"/>
              </a:highlight>
              <a:latin typeface="Arial"/>
              <a:ea typeface="Arial"/>
              <a:cs typeface="Arial"/>
              <a:sym typeface="Arial"/>
            </a:endParaRPr>
          </a:p>
          <a:p>
            <a:pPr indent="0" lvl="0" marL="1371600" rtl="0" algn="l">
              <a:lnSpc>
                <a:spcPct val="90000"/>
              </a:lnSpc>
              <a:spcBef>
                <a:spcPts val="500"/>
              </a:spcBef>
              <a:spcAft>
                <a:spcPts val="0"/>
              </a:spcAft>
              <a:buSzPct val="120300"/>
              <a:buNone/>
            </a:pPr>
            <a:r>
              <a:t/>
            </a:r>
            <a:endParaRPr sz="3500">
              <a:solidFill>
                <a:srgbClr val="000000"/>
              </a:solidFill>
              <a:latin typeface="Arial"/>
              <a:ea typeface="Arial"/>
              <a:cs typeface="Arial"/>
              <a:sym typeface="Arial"/>
            </a:endParaRPr>
          </a:p>
          <a:p>
            <a:pPr indent="-334199" lvl="0" marL="457200" rtl="0" algn="l">
              <a:lnSpc>
                <a:spcPct val="90000"/>
              </a:lnSpc>
              <a:spcBef>
                <a:spcPts val="500"/>
              </a:spcBef>
              <a:spcAft>
                <a:spcPts val="0"/>
              </a:spcAft>
              <a:buClr>
                <a:srgbClr val="000000"/>
              </a:buClr>
              <a:buSzPct val="100000"/>
              <a:buFont typeface="Arial"/>
              <a:buChar char="●"/>
            </a:pPr>
            <a:r>
              <a:rPr lang="en-US" sz="3500">
                <a:solidFill>
                  <a:srgbClr val="000000"/>
                </a:solidFill>
                <a:latin typeface="Arial"/>
                <a:ea typeface="Arial"/>
                <a:cs typeface="Arial"/>
                <a:sym typeface="Arial"/>
              </a:rPr>
              <a:t>Pollinator Garden Expansion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Frequently Asked Questions</a:t>
            </a:r>
            <a:endParaRPr/>
          </a:p>
        </p:txBody>
      </p:sp>
      <p:sp>
        <p:nvSpPr>
          <p:cNvPr id="171" name="Google Shape;171;p13"/>
          <p:cNvSpPr txBox="1"/>
          <p:nvPr>
            <p:ph idx="1" type="body"/>
          </p:nvPr>
        </p:nvSpPr>
        <p:spPr>
          <a:xfrm>
            <a:off x="3658225" y="292975"/>
            <a:ext cx="7944000" cy="5876100"/>
          </a:xfrm>
          <a:prstGeom prst="rect">
            <a:avLst/>
          </a:prstGeom>
          <a:noFill/>
          <a:ln>
            <a:noFill/>
          </a:ln>
        </p:spPr>
        <p:txBody>
          <a:bodyPr anchorCtr="0" anchor="ctr" bIns="45700" lIns="91425" spcFirstLastPara="1" rIns="91425" wrap="square" tIns="45700">
            <a:normAutofit fontScale="70000" lnSpcReduction="20000"/>
          </a:bodyPr>
          <a:lstStyle/>
          <a:p>
            <a:pPr indent="-183007" lvl="0" marL="182880" rtl="0" algn="l">
              <a:lnSpc>
                <a:spcPct val="90000"/>
              </a:lnSpc>
              <a:spcBef>
                <a:spcPts val="0"/>
              </a:spcBef>
              <a:spcAft>
                <a:spcPts val="0"/>
              </a:spcAft>
              <a:buSzPct val="100000"/>
              <a:buFont typeface="Book Antiqua"/>
              <a:buChar char="●"/>
            </a:pPr>
            <a:r>
              <a:rPr lang="en-US" sz="1860">
                <a:solidFill>
                  <a:srgbClr val="7F7F7F"/>
                </a:solidFill>
                <a:latin typeface="Book Antiqua"/>
                <a:ea typeface="Book Antiqua"/>
                <a:cs typeface="Book Antiqua"/>
                <a:sym typeface="Book Antiqua"/>
              </a:rPr>
              <a:t>Lunch and snacks</a:t>
            </a:r>
            <a:endParaRPr sz="1860">
              <a:latin typeface="Book Antiqua"/>
              <a:ea typeface="Book Antiqua"/>
              <a:cs typeface="Book Antiqua"/>
              <a:sym typeface="Book Antiqua"/>
            </a:endParaRPr>
          </a:p>
          <a:p>
            <a:pPr indent="-183007" lvl="1" marL="685800" rtl="0" algn="l">
              <a:lnSpc>
                <a:spcPct val="90000"/>
              </a:lnSpc>
              <a:spcBef>
                <a:spcPts val="250"/>
              </a:spcBef>
              <a:spcAft>
                <a:spcPts val="0"/>
              </a:spcAft>
              <a:buSzPct val="100000"/>
              <a:buFont typeface="Book Antiqua"/>
              <a:buChar char="●"/>
            </a:pPr>
            <a:r>
              <a:rPr lang="en-US" sz="1860">
                <a:solidFill>
                  <a:srgbClr val="7F7F7F"/>
                </a:solidFill>
                <a:latin typeface="Book Antiqua"/>
                <a:ea typeface="Book Antiqua"/>
                <a:cs typeface="Book Antiqua"/>
                <a:sym typeface="Book Antiqua"/>
              </a:rPr>
              <a:t>Students will have lunch and snack within the classroom setting</a:t>
            </a:r>
            <a:endParaRPr sz="1860">
              <a:latin typeface="Book Antiqua"/>
              <a:ea typeface="Book Antiqua"/>
              <a:cs typeface="Book Antiqua"/>
              <a:sym typeface="Book Antiqua"/>
            </a:endParaRPr>
          </a:p>
          <a:p>
            <a:pPr indent="-183007" lvl="1" marL="685800" rtl="0" algn="l">
              <a:lnSpc>
                <a:spcPct val="90000"/>
              </a:lnSpc>
              <a:spcBef>
                <a:spcPts val="500"/>
              </a:spcBef>
              <a:spcAft>
                <a:spcPts val="0"/>
              </a:spcAft>
              <a:buSzPct val="100000"/>
              <a:buFont typeface="Book Antiqua"/>
              <a:buChar char="●"/>
            </a:pPr>
            <a:r>
              <a:rPr lang="en-US" sz="1860">
                <a:solidFill>
                  <a:srgbClr val="7F7F7F"/>
                </a:solidFill>
                <a:latin typeface="Book Antiqua"/>
                <a:ea typeface="Book Antiqua"/>
                <a:cs typeface="Book Antiqua"/>
                <a:sym typeface="Book Antiqua"/>
              </a:rPr>
              <a:t>Students will wash hands before and after eating</a:t>
            </a:r>
            <a:endParaRPr sz="1860">
              <a:latin typeface="Book Antiqua"/>
              <a:ea typeface="Book Antiqua"/>
              <a:cs typeface="Book Antiqua"/>
              <a:sym typeface="Book Antiqua"/>
            </a:endParaRPr>
          </a:p>
          <a:p>
            <a:pPr indent="-183007" lvl="1" marL="685800" rtl="0" algn="l">
              <a:lnSpc>
                <a:spcPct val="90000"/>
              </a:lnSpc>
              <a:spcBef>
                <a:spcPts val="500"/>
              </a:spcBef>
              <a:spcAft>
                <a:spcPts val="0"/>
              </a:spcAft>
              <a:buSzPct val="100000"/>
              <a:buFont typeface="Book Antiqua"/>
              <a:buChar char="●"/>
            </a:pPr>
            <a:r>
              <a:rPr lang="en-US" sz="1860">
                <a:solidFill>
                  <a:srgbClr val="7F7F7F"/>
                </a:solidFill>
                <a:latin typeface="Book Antiqua"/>
                <a:ea typeface="Book Antiqua"/>
                <a:cs typeface="Book Antiqua"/>
                <a:sym typeface="Book Antiqua"/>
              </a:rPr>
              <a:t>Students will use a place mat daily during lunch and snack times </a:t>
            </a:r>
            <a:endParaRPr sz="1860">
              <a:latin typeface="Book Antiqua"/>
              <a:ea typeface="Book Antiqua"/>
              <a:cs typeface="Book Antiqua"/>
              <a:sym typeface="Book Antiqua"/>
            </a:endParaRPr>
          </a:p>
          <a:p>
            <a:pPr indent="-183007" lvl="0" marL="18288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E2 Specials</a:t>
            </a:r>
            <a:endParaRPr sz="1860">
              <a:latin typeface="Book Antiqua"/>
              <a:ea typeface="Book Antiqua"/>
              <a:cs typeface="Book Antiqua"/>
              <a:sym typeface="Book Antiqua"/>
            </a:endParaRPr>
          </a:p>
          <a:p>
            <a:pPr indent="-311277" lvl="1" marL="9144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Monday afternoon</a:t>
            </a:r>
            <a:endParaRPr sz="1860">
              <a:latin typeface="Book Antiqua"/>
              <a:ea typeface="Book Antiqua"/>
              <a:cs typeface="Book Antiqua"/>
              <a:sym typeface="Book Antiqua"/>
            </a:endParaRPr>
          </a:p>
          <a:p>
            <a:pPr indent="-311277" lvl="2" marL="13716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PE</a:t>
            </a:r>
            <a:endParaRPr sz="1860">
              <a:latin typeface="Book Antiqua"/>
              <a:ea typeface="Book Antiqua"/>
              <a:cs typeface="Book Antiqua"/>
              <a:sym typeface="Book Antiqua"/>
            </a:endParaRPr>
          </a:p>
          <a:p>
            <a:pPr indent="-311277" lvl="2" marL="13716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Art</a:t>
            </a:r>
            <a:endParaRPr sz="1860">
              <a:latin typeface="Book Antiqua"/>
              <a:ea typeface="Book Antiqua"/>
              <a:cs typeface="Book Antiqua"/>
              <a:sym typeface="Book Antiqua"/>
            </a:endParaRPr>
          </a:p>
          <a:p>
            <a:pPr indent="-311277" lvl="2" marL="13716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Music/Computer</a:t>
            </a:r>
            <a:endParaRPr sz="1860">
              <a:latin typeface="Book Antiqua"/>
              <a:ea typeface="Book Antiqua"/>
              <a:cs typeface="Book Antiqua"/>
              <a:sym typeface="Book Antiqua"/>
            </a:endParaRPr>
          </a:p>
          <a:p>
            <a:pPr indent="-311277" lvl="1" marL="9144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Wednesday morning</a:t>
            </a:r>
            <a:endParaRPr sz="1860">
              <a:latin typeface="Book Antiqua"/>
              <a:ea typeface="Book Antiqua"/>
              <a:cs typeface="Book Antiqua"/>
              <a:sym typeface="Book Antiqua"/>
            </a:endParaRPr>
          </a:p>
          <a:p>
            <a:pPr indent="-311277" lvl="2" marL="13716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PE</a:t>
            </a:r>
            <a:endParaRPr sz="1860">
              <a:latin typeface="Book Antiqua"/>
              <a:ea typeface="Book Antiqua"/>
              <a:cs typeface="Book Antiqua"/>
              <a:sym typeface="Book Antiqua"/>
            </a:endParaRPr>
          </a:p>
          <a:p>
            <a:pPr indent="-311277" lvl="2" marL="1371600" rtl="0" algn="l">
              <a:lnSpc>
                <a:spcPct val="90000"/>
              </a:lnSpc>
              <a:spcBef>
                <a:spcPts val="1450"/>
              </a:spcBef>
              <a:spcAft>
                <a:spcPts val="0"/>
              </a:spcAft>
              <a:buSzPct val="100000"/>
              <a:buFont typeface="Book Antiqua"/>
              <a:buChar char="●"/>
            </a:pPr>
            <a:r>
              <a:rPr lang="en-US" sz="1860">
                <a:latin typeface="Book Antiqua"/>
                <a:ea typeface="Book Antiqua"/>
                <a:cs typeface="Book Antiqua"/>
                <a:sym typeface="Book Antiqua"/>
              </a:rPr>
              <a:t>Science</a:t>
            </a:r>
            <a:endParaRPr sz="1860">
              <a:latin typeface="Book Antiqua"/>
              <a:ea typeface="Book Antiqua"/>
              <a:cs typeface="Book Antiqua"/>
              <a:sym typeface="Book Antiqua"/>
            </a:endParaRPr>
          </a:p>
          <a:p>
            <a:pPr indent="-183007" lvl="0" marL="182880" rtl="0" algn="l">
              <a:lnSpc>
                <a:spcPct val="90000"/>
              </a:lnSpc>
              <a:spcBef>
                <a:spcPts val="1200"/>
              </a:spcBef>
              <a:spcAft>
                <a:spcPts val="0"/>
              </a:spcAft>
              <a:buSzPct val="100000"/>
              <a:buFont typeface="Book Antiqua"/>
              <a:buChar char="●"/>
            </a:pPr>
            <a:r>
              <a:rPr i="0" lang="en-US" sz="1860">
                <a:solidFill>
                  <a:srgbClr val="7F7F7F"/>
                </a:solidFill>
                <a:latin typeface="Book Antiqua"/>
                <a:ea typeface="Book Antiqua"/>
                <a:cs typeface="Book Antiqua"/>
                <a:sym typeface="Book Antiqua"/>
              </a:rPr>
              <a:t>Technology use in the classroom  </a:t>
            </a:r>
            <a:endParaRPr sz="1860">
              <a:latin typeface="Book Antiqua"/>
              <a:ea typeface="Book Antiqua"/>
              <a:cs typeface="Book Antiqua"/>
              <a:sym typeface="Book Antiqua"/>
            </a:endParaRPr>
          </a:p>
          <a:p>
            <a:pPr indent="-285877" lvl="1" marL="742950" rtl="0" algn="just">
              <a:lnSpc>
                <a:spcPct val="90000"/>
              </a:lnSpc>
              <a:spcBef>
                <a:spcPts val="250"/>
              </a:spcBef>
              <a:spcAft>
                <a:spcPts val="0"/>
              </a:spcAft>
              <a:buSzPct val="100000"/>
              <a:buFont typeface="Book Antiqua"/>
              <a:buChar char="•"/>
            </a:pPr>
            <a:r>
              <a:rPr i="0" lang="en-US" sz="1860">
                <a:solidFill>
                  <a:srgbClr val="7F7F7F"/>
                </a:solidFill>
                <a:latin typeface="Book Antiqua"/>
                <a:ea typeface="Book Antiqua"/>
                <a:cs typeface="Book Antiqua"/>
                <a:sym typeface="Book Antiqua"/>
              </a:rPr>
              <a:t>Students may bring in their own devices to use for research and typing papers at their own risk. While we have limited devices in the classroom, we should have the ability to check out devices throughout the school year as needed.</a:t>
            </a:r>
            <a:endParaRPr sz="1860">
              <a:latin typeface="Book Antiqua"/>
              <a:ea typeface="Book Antiqua"/>
              <a:cs typeface="Book Antiqua"/>
              <a:sym typeface="Book Antiqua"/>
            </a:endParaRPr>
          </a:p>
          <a:p>
            <a:pPr indent="-285877" lvl="1" marL="742950" rtl="0" algn="just">
              <a:lnSpc>
                <a:spcPct val="90000"/>
              </a:lnSpc>
              <a:spcBef>
                <a:spcPts val="500"/>
              </a:spcBef>
              <a:spcAft>
                <a:spcPts val="0"/>
              </a:spcAft>
              <a:buSzPct val="100000"/>
              <a:buFont typeface="Book Antiqua"/>
              <a:buChar char="•"/>
            </a:pPr>
            <a:r>
              <a:rPr i="0" lang="en-US" sz="1860">
                <a:solidFill>
                  <a:srgbClr val="7F7F7F"/>
                </a:solidFill>
                <a:latin typeface="Book Antiqua"/>
                <a:ea typeface="Book Antiqua"/>
                <a:cs typeface="Book Antiqua"/>
                <a:sym typeface="Book Antiqua"/>
              </a:rPr>
              <a:t>Teachers and parents are no loner permitted to communicate via cell phone. Please contact me through my e-mail at sfore@villamontessori.com</a:t>
            </a:r>
            <a:endParaRPr sz="1860">
              <a:solidFill>
                <a:srgbClr val="7F7F7F"/>
              </a:solidFill>
              <a:latin typeface="Book Antiqua"/>
              <a:ea typeface="Book Antiqua"/>
              <a:cs typeface="Book Antiqua"/>
              <a:sym typeface="Book Antiqua"/>
            </a:endParaRPr>
          </a:p>
          <a:p>
            <a:pPr indent="-170307" lvl="0" marL="182880" rtl="0" algn="l">
              <a:lnSpc>
                <a:spcPct val="90000"/>
              </a:lnSpc>
              <a:spcBef>
                <a:spcPts val="1450"/>
              </a:spcBef>
              <a:spcAft>
                <a:spcPts val="0"/>
              </a:spcAft>
              <a:buSzPct val="100000"/>
              <a:buFont typeface="Book Antiqua"/>
              <a:buChar char="●"/>
            </a:pPr>
            <a:r>
              <a:rPr lang="en-US" sz="1860">
                <a:solidFill>
                  <a:srgbClr val="7F7F7F"/>
                </a:solidFill>
                <a:latin typeface="Book Antiqua"/>
                <a:ea typeface="Book Antiqua"/>
                <a:cs typeface="Book Antiqua"/>
                <a:sym typeface="Book Antiqua"/>
              </a:rPr>
              <a:t>Overnight Trips</a:t>
            </a:r>
            <a:endParaRPr sz="1860">
              <a:solidFill>
                <a:srgbClr val="7F7F7F"/>
              </a:solidFill>
              <a:latin typeface="Book Antiqua"/>
              <a:ea typeface="Book Antiqua"/>
              <a:cs typeface="Book Antiqua"/>
              <a:sym typeface="Book Antiqua"/>
            </a:endParaRPr>
          </a:p>
          <a:p>
            <a:pPr indent="-311277" lvl="1" marL="914400" rtl="0" algn="l">
              <a:lnSpc>
                <a:spcPct val="90000"/>
              </a:lnSpc>
              <a:spcBef>
                <a:spcPts val="1450"/>
              </a:spcBef>
              <a:spcAft>
                <a:spcPts val="0"/>
              </a:spcAft>
              <a:buClr>
                <a:srgbClr val="7F7F7F"/>
              </a:buClr>
              <a:buSzPct val="100000"/>
              <a:buFont typeface="Book Antiqua"/>
              <a:buChar char="•"/>
            </a:pPr>
            <a:r>
              <a:rPr lang="en-US" sz="1860">
                <a:solidFill>
                  <a:srgbClr val="7F7F7F"/>
                </a:solidFill>
                <a:latin typeface="Book Antiqua"/>
                <a:ea typeface="Book Antiqua"/>
                <a:cs typeface="Book Antiqua"/>
                <a:sym typeface="Book Antiqua"/>
              </a:rPr>
              <a:t>More information will be provided at a later date :)</a:t>
            </a:r>
            <a:endParaRPr sz="1860">
              <a:solidFill>
                <a:srgbClr val="7F7F7F"/>
              </a:solidFill>
              <a:latin typeface="Book Antiqua"/>
              <a:ea typeface="Book Antiqua"/>
              <a:cs typeface="Book Antiqua"/>
              <a:sym typeface="Book Antiqua"/>
            </a:endParaRPr>
          </a:p>
          <a:p>
            <a:pPr indent="-151257" lvl="0" marL="182880" rtl="0" algn="l">
              <a:lnSpc>
                <a:spcPct val="90000"/>
              </a:lnSpc>
              <a:spcBef>
                <a:spcPts val="250"/>
              </a:spcBef>
              <a:spcAft>
                <a:spcPts val="0"/>
              </a:spcAft>
              <a:buClr>
                <a:srgbClr val="7F7F7F"/>
              </a:buClr>
              <a:buSzPct val="100000"/>
              <a:buFont typeface="Book Antiqua"/>
              <a:buChar char="●"/>
            </a:pPr>
            <a:r>
              <a:rPr lang="en-US" sz="1860">
                <a:solidFill>
                  <a:srgbClr val="7F7F7F"/>
                </a:solidFill>
                <a:latin typeface="Book Antiqua"/>
                <a:ea typeface="Book Antiqua"/>
                <a:cs typeface="Book Antiqua"/>
                <a:sym typeface="Book Antiqua"/>
              </a:rPr>
              <a:t>Villa Calendar</a:t>
            </a:r>
            <a:endParaRPr sz="1860">
              <a:solidFill>
                <a:srgbClr val="7F7F7F"/>
              </a:solidFill>
              <a:latin typeface="Book Antiqua"/>
              <a:ea typeface="Book Antiqua"/>
              <a:cs typeface="Book Antiqua"/>
              <a:sym typeface="Book Antiqua"/>
            </a:endParaRPr>
          </a:p>
          <a:p>
            <a:pPr indent="-151257" lvl="1" marL="685800" rtl="0" algn="l">
              <a:lnSpc>
                <a:spcPct val="90000"/>
              </a:lnSpc>
              <a:spcBef>
                <a:spcPts val="250"/>
              </a:spcBef>
              <a:spcAft>
                <a:spcPts val="0"/>
              </a:spcAft>
              <a:buClr>
                <a:srgbClr val="7F7F7F"/>
              </a:buClr>
              <a:buSzPct val="100000"/>
              <a:buFont typeface="Book Antiqua"/>
              <a:buChar char="•"/>
            </a:pPr>
            <a:r>
              <a:rPr lang="en-US" sz="1860" u="sng">
                <a:solidFill>
                  <a:schemeClr val="hlink"/>
                </a:solidFill>
                <a:latin typeface="Book Antiqua"/>
                <a:ea typeface="Book Antiqua"/>
                <a:cs typeface="Book Antiqua"/>
                <a:sym typeface="Book Antiqua"/>
                <a:hlinkClick r:id="rId3"/>
              </a:rPr>
              <a:t>https://4.files.edl.io/b5a4/07/07/22/170316-6d2541e2-853c-45fd-aa51-49d45495d7b2.pdf</a:t>
            </a:r>
            <a:endParaRPr>
              <a:latin typeface="Arial"/>
              <a:ea typeface="Arial"/>
              <a:cs typeface="Arial"/>
              <a:sym typeface="Arial"/>
            </a:endParaRPr>
          </a:p>
          <a:p>
            <a:pPr indent="0" lvl="0" marL="0" rtl="0" algn="l">
              <a:lnSpc>
                <a:spcPct val="90000"/>
              </a:lnSpc>
              <a:spcBef>
                <a:spcPts val="1200"/>
              </a:spcBef>
              <a:spcAft>
                <a:spcPts val="0"/>
              </a:spcAft>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60f32e408f_0_4"/>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Pizza Friday</a:t>
            </a:r>
            <a:endParaRPr/>
          </a:p>
        </p:txBody>
      </p:sp>
      <p:pic>
        <p:nvPicPr>
          <p:cNvPr id="177" name="Google Shape;177;g260f32e408f_0_4"/>
          <p:cNvPicPr preferRelativeResize="0"/>
          <p:nvPr/>
        </p:nvPicPr>
        <p:blipFill>
          <a:blip r:embed="rId3">
            <a:alphaModFix/>
          </a:blip>
          <a:stretch>
            <a:fillRect/>
          </a:stretch>
        </p:blipFill>
        <p:spPr>
          <a:xfrm>
            <a:off x="4772319" y="109650"/>
            <a:ext cx="5080362" cy="6553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450227af25_0_0"/>
          <p:cNvSpPr txBox="1"/>
          <p:nvPr>
            <p:ph type="title"/>
          </p:nvPr>
        </p:nvSpPr>
        <p:spPr>
          <a:xfrm>
            <a:off x="56251" y="935700"/>
            <a:ext cx="3311100" cy="460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2200"/>
              <a:t>* notes from </a:t>
            </a:r>
            <a:endParaRPr sz="2200"/>
          </a:p>
          <a:p>
            <a:pPr indent="0" lvl="0" marL="0" rtl="0" algn="ctr">
              <a:lnSpc>
                <a:spcPct val="90000"/>
              </a:lnSpc>
              <a:spcBef>
                <a:spcPts val="0"/>
              </a:spcBef>
              <a:spcAft>
                <a:spcPts val="0"/>
              </a:spcAft>
              <a:buSzPts val="1800"/>
              <a:buNone/>
            </a:pPr>
            <a:r>
              <a:t/>
            </a:r>
            <a:endParaRPr sz="2200"/>
          </a:p>
          <a:p>
            <a:pPr indent="0" lvl="0" marL="0" rtl="0" algn="ctr">
              <a:lnSpc>
                <a:spcPct val="90000"/>
              </a:lnSpc>
              <a:spcBef>
                <a:spcPts val="0"/>
              </a:spcBef>
              <a:spcAft>
                <a:spcPts val="0"/>
              </a:spcAft>
              <a:buSzPts val="1800"/>
              <a:buNone/>
            </a:pPr>
            <a:r>
              <a:rPr lang="en-US" sz="2200"/>
              <a:t>Christy &amp; Margo</a:t>
            </a:r>
            <a:endParaRPr sz="2200"/>
          </a:p>
          <a:p>
            <a:pPr indent="0" lvl="0" marL="0" rtl="0" algn="ctr">
              <a:lnSpc>
                <a:spcPct val="90000"/>
              </a:lnSpc>
              <a:spcBef>
                <a:spcPts val="0"/>
              </a:spcBef>
              <a:spcAft>
                <a:spcPts val="0"/>
              </a:spcAft>
              <a:buSzPts val="1800"/>
              <a:buNone/>
            </a:pPr>
            <a:r>
              <a:rPr lang="en-US" sz="2200"/>
              <a:t>(Heads of School)</a:t>
            </a:r>
            <a:endParaRPr sz="2200"/>
          </a:p>
        </p:txBody>
      </p:sp>
      <p:sp>
        <p:nvSpPr>
          <p:cNvPr id="183" name="Google Shape;183;g1450227af25_0_0"/>
          <p:cNvSpPr txBox="1"/>
          <p:nvPr>
            <p:ph idx="1" type="body"/>
          </p:nvPr>
        </p:nvSpPr>
        <p:spPr>
          <a:xfrm>
            <a:off x="3527475" y="143250"/>
            <a:ext cx="8707500" cy="6499800"/>
          </a:xfrm>
          <a:prstGeom prst="rect">
            <a:avLst/>
          </a:prstGeom>
          <a:noFill/>
          <a:ln>
            <a:noFill/>
          </a:ln>
        </p:spPr>
        <p:txBody>
          <a:bodyPr anchorCtr="0" anchor="ctr" bIns="45700" lIns="91425" spcFirstLastPara="1" rIns="91425" wrap="square" tIns="45700">
            <a:normAutofit fontScale="25000"/>
          </a:bodyPr>
          <a:lstStyle/>
          <a:p>
            <a:pPr indent="0" lvl="0" marL="0" rtl="0" algn="l">
              <a:lnSpc>
                <a:spcPct val="115000"/>
              </a:lnSpc>
              <a:spcBef>
                <a:spcPts val="1200"/>
              </a:spcBef>
              <a:spcAft>
                <a:spcPts val="0"/>
              </a:spcAft>
              <a:buClr>
                <a:schemeClr val="dk1"/>
              </a:buClr>
              <a:buSzPts val="275"/>
              <a:buFont typeface="Arial"/>
              <a:buNone/>
            </a:pPr>
            <a:r>
              <a:t/>
            </a:r>
            <a:endParaRPr sz="4800">
              <a:solidFill>
                <a:schemeClr val="dk1"/>
              </a:solidFill>
              <a:latin typeface="Arial"/>
              <a:ea typeface="Arial"/>
              <a:cs typeface="Arial"/>
              <a:sym typeface="Arial"/>
            </a:endParaRPr>
          </a:p>
          <a:p>
            <a:pPr indent="0" lvl="0" marL="0" rtl="0" algn="l">
              <a:lnSpc>
                <a:spcPct val="115000"/>
              </a:lnSpc>
              <a:spcBef>
                <a:spcPts val="1200"/>
              </a:spcBef>
              <a:spcAft>
                <a:spcPts val="0"/>
              </a:spcAft>
              <a:buSzPct val="150000"/>
              <a:buNone/>
            </a:pPr>
            <a:r>
              <a:rPr b="1" lang="en-US" sz="4800">
                <a:solidFill>
                  <a:schemeClr val="dk1"/>
                </a:solidFill>
                <a:latin typeface="Arial"/>
                <a:ea typeface="Arial"/>
                <a:cs typeface="Arial"/>
                <a:sym typeface="Arial"/>
              </a:rPr>
              <a:t>Arriving to Campus</a:t>
            </a:r>
            <a:endParaRPr b="1" sz="4800">
              <a:solidFill>
                <a:schemeClr val="dk1"/>
              </a:solidFill>
              <a:latin typeface="Arial"/>
              <a:ea typeface="Arial"/>
              <a:cs typeface="Arial"/>
              <a:sym typeface="Arial"/>
            </a:endParaRPr>
          </a:p>
          <a:p>
            <a:pPr indent="-304800" lvl="0" marL="457200" rtl="0" algn="l">
              <a:lnSpc>
                <a:spcPct val="115000"/>
              </a:lnSpc>
              <a:spcBef>
                <a:spcPts val="1200"/>
              </a:spcBef>
              <a:spcAft>
                <a:spcPts val="0"/>
              </a:spcAft>
              <a:buClr>
                <a:schemeClr val="dk1"/>
              </a:buClr>
              <a:buSzPct val="100000"/>
              <a:buFont typeface="Arial"/>
              <a:buChar char="●"/>
            </a:pPr>
            <a:r>
              <a:rPr lang="en-US" sz="4800">
                <a:solidFill>
                  <a:schemeClr val="dk1"/>
                </a:solidFill>
                <a:latin typeface="Arial"/>
                <a:ea typeface="Arial"/>
                <a:cs typeface="Arial"/>
                <a:sym typeface="Arial"/>
              </a:rPr>
              <a:t>Campus is open at 7:45. If you are looking to drop off students </a:t>
            </a:r>
            <a:r>
              <a:rPr lang="en-US" sz="4800">
                <a:solidFill>
                  <a:schemeClr val="dk1"/>
                </a:solidFill>
                <a:latin typeface="Arial"/>
                <a:ea typeface="Arial"/>
                <a:cs typeface="Arial"/>
                <a:sym typeface="Arial"/>
              </a:rPr>
              <a:t>earlier</a:t>
            </a:r>
            <a:r>
              <a:rPr lang="en-US" sz="4800">
                <a:solidFill>
                  <a:schemeClr val="dk1"/>
                </a:solidFill>
                <a:latin typeface="Arial"/>
                <a:ea typeface="Arial"/>
                <a:cs typeface="Arial"/>
                <a:sym typeface="Arial"/>
              </a:rPr>
              <a:t>, they will need to be apart of our before/after care program called “circle”. </a:t>
            </a:r>
            <a:endParaRPr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The gates will be locked at 8:30. If a parent arrives at 8:30 or after, they need to drive their child to the office to sign in. </a:t>
            </a:r>
            <a:endParaRPr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Volunteers are used on an as needed basis and should check-in to the office and get a visitor badge.</a:t>
            </a:r>
            <a:endParaRPr sz="4800">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b="1" lang="en-US" sz="4800">
                <a:solidFill>
                  <a:schemeClr val="dk1"/>
                </a:solidFill>
                <a:latin typeface="Arial"/>
                <a:ea typeface="Arial"/>
                <a:cs typeface="Arial"/>
                <a:sym typeface="Arial"/>
              </a:rPr>
              <a:t>Carline/ Leaving Campus Reminders</a:t>
            </a:r>
            <a:endParaRPr b="1"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Ideally, student leaving early would leave prior to 2:30. We understand sometimes there is a need to pick up between 2:30-3, but not often preferably. </a:t>
            </a:r>
            <a:endParaRPr sz="4800">
              <a:solidFill>
                <a:schemeClr val="dk1"/>
              </a:solidFill>
              <a:latin typeface="Arial"/>
              <a:ea typeface="Arial"/>
              <a:cs typeface="Arial"/>
              <a:sym typeface="Arial"/>
            </a:endParaRPr>
          </a:p>
          <a:p>
            <a:pPr indent="0" lvl="0" marL="457200" rtl="0" algn="l">
              <a:lnSpc>
                <a:spcPct val="115000"/>
              </a:lnSpc>
              <a:spcBef>
                <a:spcPts val="0"/>
              </a:spcBef>
              <a:spcAft>
                <a:spcPts val="0"/>
              </a:spcAft>
              <a:buNone/>
            </a:pPr>
            <a:r>
              <a:t/>
            </a:r>
            <a:endParaRPr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No one should park on Meadowbrook (the street between ECC and Elementary) to pick up their child. We have an agreement with the neighborhood that we will not have parents parked there. Carline usually takes about 20 min. If they would prefer to just drive up and get their child rather than wait, they can arrive at 3:15. </a:t>
            </a:r>
            <a:endParaRPr sz="4800">
              <a:solidFill>
                <a:schemeClr val="dk1"/>
              </a:solidFill>
              <a:latin typeface="Arial"/>
              <a:ea typeface="Arial"/>
              <a:cs typeface="Arial"/>
              <a:sym typeface="Arial"/>
            </a:endParaRPr>
          </a:p>
          <a:p>
            <a:pPr indent="0" lvl="0" marL="457200" rtl="0" algn="l">
              <a:lnSpc>
                <a:spcPct val="115000"/>
              </a:lnSpc>
              <a:spcBef>
                <a:spcPts val="0"/>
              </a:spcBef>
              <a:spcAft>
                <a:spcPts val="0"/>
              </a:spcAft>
              <a:buNone/>
            </a:pPr>
            <a:r>
              <a:t/>
            </a:r>
            <a:endParaRPr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highlight>
                  <a:srgbClr val="FFFF00"/>
                </a:highlight>
                <a:latin typeface="Arial"/>
                <a:ea typeface="Arial"/>
                <a:cs typeface="Arial"/>
                <a:sym typeface="Arial"/>
              </a:rPr>
              <a:t>Please ask parents to use their name tag the entire year AND the whole time they are driving through the carline. We have people that call from the area with the students as a backup. </a:t>
            </a:r>
            <a:endParaRPr sz="4800">
              <a:solidFill>
                <a:schemeClr val="dk1"/>
              </a:solidFill>
              <a:highlight>
                <a:srgbClr val="FFFF00"/>
              </a:highlight>
              <a:latin typeface="Arial"/>
              <a:ea typeface="Arial"/>
              <a:cs typeface="Arial"/>
              <a:sym typeface="Arial"/>
            </a:endParaRPr>
          </a:p>
          <a:p>
            <a:pPr indent="0" lvl="0" marL="457200" rtl="0" algn="l">
              <a:lnSpc>
                <a:spcPct val="115000"/>
              </a:lnSpc>
              <a:spcBef>
                <a:spcPts val="0"/>
              </a:spcBef>
              <a:spcAft>
                <a:spcPts val="0"/>
              </a:spcAft>
              <a:buNone/>
            </a:pPr>
            <a:r>
              <a:t/>
            </a:r>
            <a:endParaRPr sz="4800">
              <a:solidFill>
                <a:schemeClr val="dk1"/>
              </a:solidFill>
              <a:highlight>
                <a:srgbClr val="FFFF00"/>
              </a:highlight>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The walking gate is for students walking to the middle school for pickup because they have a sibling there or because they live in the neighborhood. </a:t>
            </a:r>
            <a:endParaRPr sz="4800">
              <a:solidFill>
                <a:schemeClr val="dk1"/>
              </a:solidFill>
              <a:latin typeface="Arial"/>
              <a:ea typeface="Arial"/>
              <a:cs typeface="Arial"/>
              <a:sym typeface="Arial"/>
            </a:endParaRPr>
          </a:p>
          <a:p>
            <a:pPr indent="0" lvl="0" marL="457200" rtl="0" algn="l">
              <a:lnSpc>
                <a:spcPct val="115000"/>
              </a:lnSpc>
              <a:spcBef>
                <a:spcPts val="0"/>
              </a:spcBef>
              <a:spcAft>
                <a:spcPts val="0"/>
              </a:spcAft>
              <a:buNone/>
            </a:pPr>
            <a:r>
              <a:t/>
            </a:r>
            <a:endParaRPr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If a child is doing something different than they typically do after school (walking, going to circle, going home with another child) they need a "Ticket to Ride" which should be communicated 24 hours in advance or sent in the communications folder.</a:t>
            </a:r>
            <a:endParaRPr sz="4800">
              <a:solidFill>
                <a:schemeClr val="dk1"/>
              </a:solidFill>
              <a:latin typeface="Arial"/>
              <a:ea typeface="Arial"/>
              <a:cs typeface="Arial"/>
              <a:sym typeface="Arial"/>
            </a:endParaRPr>
          </a:p>
          <a:p>
            <a:pPr indent="0" lvl="0" marL="457200" rtl="0" algn="l">
              <a:lnSpc>
                <a:spcPct val="115000"/>
              </a:lnSpc>
              <a:spcBef>
                <a:spcPts val="0"/>
              </a:spcBef>
              <a:spcAft>
                <a:spcPts val="0"/>
              </a:spcAft>
              <a:buNone/>
            </a:pPr>
            <a:r>
              <a:t/>
            </a:r>
            <a:endParaRPr sz="480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ct val="100000"/>
              <a:buFont typeface="Arial"/>
              <a:buChar char="●"/>
            </a:pPr>
            <a:r>
              <a:rPr lang="en-US" sz="4800">
                <a:solidFill>
                  <a:schemeClr val="dk1"/>
                </a:solidFill>
                <a:latin typeface="Arial"/>
                <a:ea typeface="Arial"/>
                <a:cs typeface="Arial"/>
                <a:sym typeface="Arial"/>
              </a:rPr>
              <a:t>Parents must use the turnaround at the end of the parking lot and exit on 28th street to the right. Please look for students walking across the parking lot crosswalk. They should not exit through the staff lot onto Meadowbrook.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a:t>With Gratitude…</a:t>
            </a:r>
            <a:endParaRPr/>
          </a:p>
        </p:txBody>
      </p:sp>
      <p:sp>
        <p:nvSpPr>
          <p:cNvPr id="189" name="Google Shape;189;p15"/>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pic>
        <p:nvPicPr>
          <p:cNvPr id="190" name="Google Shape;190;p15"/>
          <p:cNvPicPr preferRelativeResize="0"/>
          <p:nvPr/>
        </p:nvPicPr>
        <p:blipFill rotWithShape="1">
          <a:blip r:embed="rId3">
            <a:alphaModFix/>
          </a:blip>
          <a:srcRect b="0" l="0" r="0" t="0"/>
          <a:stretch/>
        </p:blipFill>
        <p:spPr>
          <a:xfrm>
            <a:off x="5274054" y="76200"/>
            <a:ext cx="3949874" cy="67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Outline for  Parent Orientation </a:t>
            </a:r>
            <a:endParaRPr/>
          </a:p>
        </p:txBody>
      </p:sp>
      <p:sp>
        <p:nvSpPr>
          <p:cNvPr id="95" name="Google Shape;95;p2"/>
          <p:cNvSpPr txBox="1"/>
          <p:nvPr>
            <p:ph idx="1" type="body"/>
          </p:nvPr>
        </p:nvSpPr>
        <p:spPr>
          <a:xfrm>
            <a:off x="3681450" y="1092675"/>
            <a:ext cx="8071500" cy="4663500"/>
          </a:xfrm>
          <a:prstGeom prst="rect">
            <a:avLst/>
          </a:prstGeom>
          <a:noFill/>
          <a:ln>
            <a:noFill/>
          </a:ln>
        </p:spPr>
        <p:txBody>
          <a:bodyPr anchorCtr="0" anchor="ctr" bIns="45700" lIns="91425" spcFirstLastPara="1" rIns="91425" wrap="square" tIns="45700">
            <a:normAutofit fontScale="70000" lnSpcReduction="20000"/>
          </a:bodyPr>
          <a:lstStyle/>
          <a:p>
            <a:pPr indent="-184551" lvl="0" marL="182880" rtl="0" algn="l">
              <a:lnSpc>
                <a:spcPct val="90000"/>
              </a:lnSpc>
              <a:spcBef>
                <a:spcPts val="0"/>
              </a:spcBef>
              <a:spcAft>
                <a:spcPts val="0"/>
              </a:spcAft>
              <a:buSzPct val="100000"/>
              <a:buChar char="●"/>
            </a:pPr>
            <a:r>
              <a:rPr lang="en-US" sz="2894">
                <a:solidFill>
                  <a:srgbClr val="7F7F7F"/>
                </a:solidFill>
              </a:rPr>
              <a:t>Contact information</a:t>
            </a:r>
            <a:endParaRPr sz="2894"/>
          </a:p>
          <a:p>
            <a:pPr indent="-184551" lvl="0" marL="182880" rtl="0" algn="l">
              <a:lnSpc>
                <a:spcPct val="90000"/>
              </a:lnSpc>
              <a:spcBef>
                <a:spcPts val="1200"/>
              </a:spcBef>
              <a:spcAft>
                <a:spcPts val="0"/>
              </a:spcAft>
              <a:buSzPct val="100000"/>
              <a:buChar char="●"/>
            </a:pPr>
            <a:r>
              <a:rPr lang="en-US" sz="2894">
                <a:solidFill>
                  <a:srgbClr val="7F7F7F"/>
                </a:solidFill>
              </a:rPr>
              <a:t>Montessori Outcomes</a:t>
            </a:r>
            <a:endParaRPr sz="2894"/>
          </a:p>
          <a:p>
            <a:pPr indent="-184551" lvl="0" marL="182880" rtl="0" algn="l">
              <a:lnSpc>
                <a:spcPct val="90000"/>
              </a:lnSpc>
              <a:spcBef>
                <a:spcPts val="1200"/>
              </a:spcBef>
              <a:spcAft>
                <a:spcPts val="0"/>
              </a:spcAft>
              <a:buSzPct val="100000"/>
              <a:buChar char="●"/>
            </a:pPr>
            <a:r>
              <a:rPr lang="en-US" sz="2894">
                <a:solidFill>
                  <a:srgbClr val="7F7F7F"/>
                </a:solidFill>
              </a:rPr>
              <a:t>Growth and Independence </a:t>
            </a:r>
            <a:endParaRPr sz="2894"/>
          </a:p>
          <a:p>
            <a:pPr indent="-184551" lvl="0" marL="182880" rtl="0" algn="l">
              <a:lnSpc>
                <a:spcPct val="90000"/>
              </a:lnSpc>
              <a:spcBef>
                <a:spcPts val="1200"/>
              </a:spcBef>
              <a:spcAft>
                <a:spcPts val="0"/>
              </a:spcAft>
              <a:buSzPct val="100000"/>
              <a:buChar char="●"/>
            </a:pPr>
            <a:r>
              <a:rPr lang="en-US" sz="2894">
                <a:solidFill>
                  <a:srgbClr val="7F7F7F"/>
                </a:solidFill>
              </a:rPr>
              <a:t>  Supply List</a:t>
            </a:r>
            <a:endParaRPr sz="2894"/>
          </a:p>
          <a:p>
            <a:pPr indent="-184551" lvl="0" marL="182880" rtl="0" algn="l">
              <a:lnSpc>
                <a:spcPct val="90000"/>
              </a:lnSpc>
              <a:spcBef>
                <a:spcPts val="1200"/>
              </a:spcBef>
              <a:spcAft>
                <a:spcPts val="0"/>
              </a:spcAft>
              <a:buSzPct val="100000"/>
              <a:buChar char="●"/>
            </a:pPr>
            <a:r>
              <a:rPr lang="en-US" sz="2894">
                <a:solidFill>
                  <a:srgbClr val="7F7F7F"/>
                </a:solidFill>
              </a:rPr>
              <a:t>Schedule</a:t>
            </a:r>
            <a:endParaRPr sz="2894"/>
          </a:p>
          <a:p>
            <a:pPr indent="-184551" lvl="0" marL="182880" rtl="0" algn="l">
              <a:lnSpc>
                <a:spcPct val="90000"/>
              </a:lnSpc>
              <a:spcBef>
                <a:spcPts val="1200"/>
              </a:spcBef>
              <a:spcAft>
                <a:spcPts val="0"/>
              </a:spcAft>
              <a:buSzPct val="100000"/>
              <a:buChar char="●"/>
            </a:pPr>
            <a:r>
              <a:rPr lang="en-US" sz="2894">
                <a:solidFill>
                  <a:srgbClr val="7F7F7F"/>
                </a:solidFill>
              </a:rPr>
              <a:t>Cultural Area of Study</a:t>
            </a:r>
            <a:endParaRPr sz="2894"/>
          </a:p>
          <a:p>
            <a:pPr indent="-184551" lvl="0" marL="182880" rtl="0" algn="l">
              <a:lnSpc>
                <a:spcPct val="90000"/>
              </a:lnSpc>
              <a:spcBef>
                <a:spcPts val="1200"/>
              </a:spcBef>
              <a:spcAft>
                <a:spcPts val="0"/>
              </a:spcAft>
              <a:buSzPct val="100000"/>
              <a:buChar char="●"/>
            </a:pPr>
            <a:r>
              <a:rPr lang="en-US" sz="2894">
                <a:solidFill>
                  <a:srgbClr val="7F7F7F"/>
                </a:solidFill>
              </a:rPr>
              <a:t>Google Classroom</a:t>
            </a:r>
            <a:endParaRPr sz="2894"/>
          </a:p>
          <a:p>
            <a:pPr indent="-184551" lvl="0" marL="182880" rtl="0" algn="l">
              <a:lnSpc>
                <a:spcPct val="90000"/>
              </a:lnSpc>
              <a:spcBef>
                <a:spcPts val="1200"/>
              </a:spcBef>
              <a:spcAft>
                <a:spcPts val="0"/>
              </a:spcAft>
              <a:buSzPct val="100000"/>
              <a:buChar char="●"/>
            </a:pPr>
            <a:r>
              <a:rPr lang="en-US" sz="2894">
                <a:solidFill>
                  <a:srgbClr val="7F7F7F"/>
                </a:solidFill>
              </a:rPr>
              <a:t>Homework</a:t>
            </a:r>
            <a:endParaRPr sz="2894"/>
          </a:p>
          <a:p>
            <a:pPr indent="-188361" lvl="1" marL="685800" rtl="0" algn="l">
              <a:lnSpc>
                <a:spcPct val="90000"/>
              </a:lnSpc>
              <a:spcBef>
                <a:spcPts val="250"/>
              </a:spcBef>
              <a:spcAft>
                <a:spcPts val="0"/>
              </a:spcAft>
              <a:buSzPct val="100000"/>
              <a:buChar char="●"/>
            </a:pPr>
            <a:r>
              <a:rPr lang="en-US" sz="2694">
                <a:solidFill>
                  <a:srgbClr val="7F7F7F"/>
                </a:solidFill>
              </a:rPr>
              <a:t>Summer/Math/Long Term Projects</a:t>
            </a:r>
            <a:endParaRPr sz="2694"/>
          </a:p>
          <a:p>
            <a:pPr indent="-188361" lvl="1" marL="685800" rtl="0" algn="l">
              <a:lnSpc>
                <a:spcPct val="90000"/>
              </a:lnSpc>
              <a:spcBef>
                <a:spcPts val="500"/>
              </a:spcBef>
              <a:spcAft>
                <a:spcPts val="0"/>
              </a:spcAft>
              <a:buSzPct val="100000"/>
              <a:buChar char="●"/>
            </a:pPr>
            <a:r>
              <a:rPr lang="en-US" sz="2694">
                <a:solidFill>
                  <a:srgbClr val="7F7F7F"/>
                </a:solidFill>
              </a:rPr>
              <a:t>Reading</a:t>
            </a:r>
            <a:endParaRPr sz="2694"/>
          </a:p>
          <a:p>
            <a:pPr indent="-184551" lvl="0" marL="182880" rtl="0" algn="l">
              <a:lnSpc>
                <a:spcPct val="90000"/>
              </a:lnSpc>
              <a:spcBef>
                <a:spcPts val="1450"/>
              </a:spcBef>
              <a:spcAft>
                <a:spcPts val="0"/>
              </a:spcAft>
              <a:buSzPct val="100000"/>
              <a:buChar char="●"/>
            </a:pPr>
            <a:r>
              <a:rPr lang="en-US" sz="2894">
                <a:solidFill>
                  <a:srgbClr val="7F7F7F"/>
                </a:solidFill>
              </a:rPr>
              <a:t>Classroom Notes</a:t>
            </a:r>
            <a:endParaRPr sz="2894"/>
          </a:p>
          <a:p>
            <a:pPr indent="-184551" lvl="0" marL="182880" rtl="0" algn="l">
              <a:lnSpc>
                <a:spcPct val="90000"/>
              </a:lnSpc>
              <a:spcBef>
                <a:spcPts val="1200"/>
              </a:spcBef>
              <a:spcAft>
                <a:spcPts val="0"/>
              </a:spcAft>
              <a:buSzPct val="100000"/>
              <a:buChar char="●"/>
            </a:pPr>
            <a:r>
              <a:rPr lang="en-US" sz="2894">
                <a:solidFill>
                  <a:srgbClr val="7F7F7F"/>
                </a:solidFill>
              </a:rPr>
              <a:t>Frequently Asked Questions</a:t>
            </a:r>
            <a:endParaRPr sz="2894"/>
          </a:p>
          <a:p>
            <a:pPr indent="-184551" lvl="0" marL="182880" rtl="0" algn="l">
              <a:lnSpc>
                <a:spcPct val="90000"/>
              </a:lnSpc>
              <a:spcBef>
                <a:spcPts val="1200"/>
              </a:spcBef>
              <a:spcAft>
                <a:spcPts val="0"/>
              </a:spcAft>
              <a:buSzPct val="100000"/>
              <a:buChar char="●"/>
            </a:pPr>
            <a:r>
              <a:rPr lang="en-US" sz="2894">
                <a:solidFill>
                  <a:srgbClr val="7F7F7F"/>
                </a:solidFill>
              </a:rPr>
              <a:t>Pizza Friday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252919" y="1123837"/>
            <a:ext cx="2773745"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Contact Information </a:t>
            </a:r>
            <a:endParaRPr/>
          </a:p>
        </p:txBody>
      </p:sp>
      <p:sp>
        <p:nvSpPr>
          <p:cNvPr id="101" name="Google Shape;101;p3"/>
          <p:cNvSpPr txBox="1"/>
          <p:nvPr>
            <p:ph idx="1" type="body"/>
          </p:nvPr>
        </p:nvSpPr>
        <p:spPr>
          <a:xfrm>
            <a:off x="3557016" y="374904"/>
            <a:ext cx="8220456" cy="6373368"/>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b="1" lang="en-US"/>
              <a:t>Villa Montessori </a:t>
            </a:r>
            <a:r>
              <a:rPr lang="en-US"/>
              <a:t>– Davis Campus: Elementary 2-Room 212</a:t>
            </a:r>
            <a:endParaRPr/>
          </a:p>
          <a:p>
            <a:pPr indent="0" lvl="0" marL="0" rtl="0" algn="l">
              <a:lnSpc>
                <a:spcPct val="90000"/>
              </a:lnSpc>
              <a:spcBef>
                <a:spcPts val="1200"/>
              </a:spcBef>
              <a:spcAft>
                <a:spcPts val="0"/>
              </a:spcAft>
              <a:buSzPts val="2000"/>
              <a:buNone/>
            </a:pPr>
            <a:r>
              <a:rPr lang="en-US"/>
              <a:t>2828 E. Meadowbrook Ave. Phoenix, Arizona 85016</a:t>
            </a:r>
            <a:endParaRPr/>
          </a:p>
          <a:p>
            <a:pPr indent="0" lvl="0" marL="0" rtl="0" algn="l">
              <a:lnSpc>
                <a:spcPct val="90000"/>
              </a:lnSpc>
              <a:spcBef>
                <a:spcPts val="1200"/>
              </a:spcBef>
              <a:spcAft>
                <a:spcPts val="0"/>
              </a:spcAft>
              <a:buSzPts val="2000"/>
              <a:buNone/>
            </a:pPr>
            <a:r>
              <a:t/>
            </a:r>
            <a:endParaRPr/>
          </a:p>
          <a:p>
            <a:pPr indent="-182880" lvl="0" marL="640080" rtl="0" algn="l">
              <a:lnSpc>
                <a:spcPct val="90000"/>
              </a:lnSpc>
              <a:spcBef>
                <a:spcPts val="1200"/>
              </a:spcBef>
              <a:spcAft>
                <a:spcPts val="0"/>
              </a:spcAft>
              <a:buSzPts val="2000"/>
              <a:buChar char="●"/>
            </a:pPr>
            <a:r>
              <a:rPr b="1" lang="en-US"/>
              <a:t>Main Office Telephone Number</a:t>
            </a:r>
            <a:r>
              <a:rPr lang="en-US"/>
              <a:t>: (602) 955-2210</a:t>
            </a:r>
            <a:endParaRPr/>
          </a:p>
          <a:p>
            <a:pPr indent="-182880" lvl="0" marL="640080" rtl="0" algn="l">
              <a:lnSpc>
                <a:spcPct val="90000"/>
              </a:lnSpc>
              <a:spcBef>
                <a:spcPts val="1200"/>
              </a:spcBef>
              <a:spcAft>
                <a:spcPts val="0"/>
              </a:spcAft>
              <a:buSzPts val="2000"/>
              <a:buChar char="●"/>
            </a:pPr>
            <a:r>
              <a:rPr b="1" lang="en-US"/>
              <a:t>Main Office Fax Number: </a:t>
            </a:r>
            <a:r>
              <a:rPr lang="en-US"/>
              <a:t>(602) 957-4017</a:t>
            </a:r>
            <a:endParaRPr/>
          </a:p>
          <a:p>
            <a:pPr indent="-182880" lvl="0" marL="640080" rtl="0" algn="l">
              <a:lnSpc>
                <a:spcPct val="90000"/>
              </a:lnSpc>
              <a:spcBef>
                <a:spcPts val="1200"/>
              </a:spcBef>
              <a:spcAft>
                <a:spcPts val="0"/>
              </a:spcAft>
              <a:buSzPts val="2000"/>
              <a:buChar char="●"/>
            </a:pPr>
            <a:r>
              <a:rPr b="1" lang="en-US"/>
              <a:t>Absentee Line: </a:t>
            </a:r>
            <a:r>
              <a:rPr lang="en-US"/>
              <a:t>(602) 955-2210</a:t>
            </a:r>
            <a:endParaRPr/>
          </a:p>
          <a:p>
            <a:pPr indent="-182880" lvl="0" marL="640080" rtl="0" algn="l">
              <a:lnSpc>
                <a:spcPct val="90000"/>
              </a:lnSpc>
              <a:spcBef>
                <a:spcPts val="1200"/>
              </a:spcBef>
              <a:spcAft>
                <a:spcPts val="0"/>
              </a:spcAft>
              <a:buSzPts val="2000"/>
              <a:buChar char="●"/>
            </a:pPr>
            <a:r>
              <a:rPr b="1" lang="en-US"/>
              <a:t>Head of School: </a:t>
            </a:r>
            <a:r>
              <a:rPr lang="en-US"/>
              <a:t>Margo O’Neill: </a:t>
            </a:r>
            <a:r>
              <a:rPr lang="en-US" u="sng">
                <a:solidFill>
                  <a:schemeClr val="hlink"/>
                </a:solidFill>
                <a:hlinkClick r:id="rId3"/>
              </a:rPr>
              <a:t>moneill@villamontessori.com</a:t>
            </a:r>
            <a:endParaRPr/>
          </a:p>
          <a:p>
            <a:pPr indent="-182880" lvl="0" marL="640080" rtl="0" algn="l">
              <a:lnSpc>
                <a:spcPct val="90000"/>
              </a:lnSpc>
              <a:spcBef>
                <a:spcPts val="1200"/>
              </a:spcBef>
              <a:spcAft>
                <a:spcPts val="0"/>
              </a:spcAft>
              <a:buSzPts val="2000"/>
              <a:buChar char="●"/>
            </a:pPr>
            <a:r>
              <a:rPr b="1" lang="en-US"/>
              <a:t>Elementary Director: </a:t>
            </a:r>
            <a:r>
              <a:rPr lang="en-US"/>
              <a:t>Christy Cantu: </a:t>
            </a:r>
            <a:r>
              <a:rPr lang="en-US" u="sng">
                <a:solidFill>
                  <a:schemeClr val="hlink"/>
                </a:solidFill>
                <a:hlinkClick r:id="rId4"/>
              </a:rPr>
              <a:t>ccantu@villamontessori.com</a:t>
            </a:r>
            <a:endParaRPr>
              <a:highlight>
                <a:srgbClr val="FFFF00"/>
              </a:highlight>
            </a:endParaRPr>
          </a:p>
          <a:p>
            <a:pPr indent="-182880" lvl="0" marL="640080" rtl="0" algn="l">
              <a:lnSpc>
                <a:spcPct val="90000"/>
              </a:lnSpc>
              <a:spcBef>
                <a:spcPts val="1200"/>
              </a:spcBef>
              <a:spcAft>
                <a:spcPts val="0"/>
              </a:spcAft>
              <a:buSzPts val="2000"/>
              <a:buChar char="●"/>
            </a:pPr>
            <a:r>
              <a:rPr b="1" lang="en-US"/>
              <a:t>School Website: </a:t>
            </a:r>
            <a:r>
              <a:rPr lang="en-US" u="sng">
                <a:solidFill>
                  <a:schemeClr val="hlink"/>
                </a:solidFill>
                <a:hlinkClick r:id="rId5"/>
              </a:rPr>
              <a:t>www.villamontessori.com</a:t>
            </a:r>
            <a:endParaRPr/>
          </a:p>
          <a:p>
            <a:pPr indent="-182880" lvl="0" marL="640080" rtl="0" algn="l">
              <a:lnSpc>
                <a:spcPct val="90000"/>
              </a:lnSpc>
              <a:spcBef>
                <a:spcPts val="1200"/>
              </a:spcBef>
              <a:spcAft>
                <a:spcPts val="0"/>
              </a:spcAft>
              <a:buSzPts val="2000"/>
              <a:buChar char="●"/>
            </a:pPr>
            <a:r>
              <a:rPr b="1" lang="en-US"/>
              <a:t>Classroom Website: </a:t>
            </a:r>
            <a:r>
              <a:rPr lang="en-US"/>
              <a:t>This is how I keep parents up-to-date on class news and announcements. </a:t>
            </a:r>
            <a:r>
              <a:rPr lang="en-US" u="sng">
                <a:solidFill>
                  <a:schemeClr val="hlink"/>
                </a:solidFill>
                <a:hlinkClick r:id="rId6"/>
              </a:rPr>
              <a:t>https://sarahfinavilla.weebly.com/</a:t>
            </a:r>
            <a:endParaRPr/>
          </a:p>
          <a:p>
            <a:pPr indent="-182880" lvl="0" marL="640080" rtl="0" algn="l">
              <a:lnSpc>
                <a:spcPct val="90000"/>
              </a:lnSpc>
              <a:spcBef>
                <a:spcPts val="1200"/>
              </a:spcBef>
              <a:spcAft>
                <a:spcPts val="0"/>
              </a:spcAft>
              <a:buSzPts val="2000"/>
              <a:buChar char="●"/>
            </a:pPr>
            <a:r>
              <a:rPr b="1" lang="en-US"/>
              <a:t>E-Mail: </a:t>
            </a:r>
            <a:r>
              <a:rPr b="1" lang="en-US" u="sng">
                <a:solidFill>
                  <a:schemeClr val="hlink"/>
                </a:solidFill>
                <a:hlinkClick r:id="rId7"/>
              </a:rPr>
              <a:t>sfore@villamontessori.com</a:t>
            </a:r>
            <a:endParaRPr b="1"/>
          </a:p>
          <a:p>
            <a:pPr indent="-182880" lvl="1" marL="1143000" rtl="0" algn="l">
              <a:lnSpc>
                <a:spcPct val="90000"/>
              </a:lnSpc>
              <a:spcBef>
                <a:spcPts val="250"/>
              </a:spcBef>
              <a:spcAft>
                <a:spcPts val="0"/>
              </a:spcAft>
              <a:buSzPts val="1800"/>
              <a:buChar char="●"/>
            </a:pPr>
            <a:r>
              <a:rPr lang="en-US"/>
              <a:t> E-mail is the best way to contact me. I will do my best to reply within 48 hours.</a:t>
            </a:r>
            <a:endParaRPr/>
          </a:p>
          <a:p>
            <a:pPr indent="-182880" lvl="0" marL="640080" rtl="0" algn="l">
              <a:lnSpc>
                <a:spcPct val="90000"/>
              </a:lnSpc>
              <a:spcBef>
                <a:spcPts val="1450"/>
              </a:spcBef>
              <a:spcAft>
                <a:spcPts val="0"/>
              </a:spcAft>
              <a:buSzPts val="2000"/>
              <a:buChar char="●"/>
            </a:pPr>
            <a:r>
              <a:rPr b="1" lang="en-US"/>
              <a:t>Assistant:  “just” Ren </a:t>
            </a:r>
            <a:endParaRPr/>
          </a:p>
          <a:p>
            <a:pPr indent="-182880" lvl="0" marL="640080" rtl="0" algn="l">
              <a:lnSpc>
                <a:spcPct val="90000"/>
              </a:lnSpc>
              <a:spcBef>
                <a:spcPts val="1200"/>
              </a:spcBef>
              <a:spcAft>
                <a:spcPts val="0"/>
              </a:spcAft>
              <a:buSzPts val="2000"/>
              <a:buChar char="●"/>
            </a:pPr>
            <a:r>
              <a:rPr b="1" lang="en-US"/>
              <a:t>Parent Coordinator: </a:t>
            </a:r>
            <a:r>
              <a:rPr lang="en-US" sz="1100">
                <a:solidFill>
                  <a:schemeClr val="dk1"/>
                </a:solidFill>
                <a:latin typeface="Century Schoolbook"/>
                <a:ea typeface="Century Schoolbook"/>
                <a:cs typeface="Century Schoolbook"/>
                <a:sym typeface="Century Schoolbook"/>
              </a:rPr>
              <a:t>:</a:t>
            </a:r>
            <a:r>
              <a:rPr lang="en-US" sz="1700">
                <a:solidFill>
                  <a:schemeClr val="dk1"/>
                </a:solidFill>
                <a:highlight>
                  <a:srgbClr val="FFFF00"/>
                </a:highlight>
                <a:latin typeface="Century Schoolbook"/>
                <a:ea typeface="Century Schoolbook"/>
                <a:cs typeface="Century Schoolbook"/>
                <a:sym typeface="Century Schoolbook"/>
              </a:rPr>
              <a:t> Sarah Sullivan: </a:t>
            </a:r>
            <a:r>
              <a:rPr lang="en-US" sz="1700" u="sng">
                <a:solidFill>
                  <a:srgbClr val="1155CC"/>
                </a:solidFill>
                <a:highlight>
                  <a:srgbClr val="FFFF00"/>
                </a:highlight>
                <a:latin typeface="Arial"/>
                <a:ea typeface="Arial"/>
                <a:cs typeface="Arial"/>
                <a:sym typeface="Arial"/>
                <a:hlinkClick r:id="rId8">
                  <a:extLst>
                    <a:ext uri="{A12FA001-AC4F-418D-AE19-62706E023703}">
                      <ahyp:hlinkClr val="tx"/>
                    </a:ext>
                  </a:extLst>
                </a:hlinkClick>
              </a:rPr>
              <a:t>tiasarah@gmail.com</a:t>
            </a:r>
            <a:endParaRPr b="1" sz="2600">
              <a:highlight>
                <a:srgbClr val="FFFF00"/>
              </a:highlight>
            </a:endParaRPr>
          </a:p>
          <a:p>
            <a:pPr indent="-55878" lvl="0" marL="182880" rtl="0" algn="l">
              <a:lnSpc>
                <a:spcPct val="90000"/>
              </a:lnSpc>
              <a:spcBef>
                <a:spcPts val="1200"/>
              </a:spcBef>
              <a:spcAft>
                <a:spcPts val="0"/>
              </a:spcAft>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Montessori Outcomes</a:t>
            </a:r>
            <a:endParaRPr/>
          </a:p>
        </p:txBody>
      </p:sp>
      <p:sp>
        <p:nvSpPr>
          <p:cNvPr id="107" name="Google Shape;107;p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400"/>
              <a:buChar char="●"/>
            </a:pPr>
            <a:r>
              <a:rPr b="1" lang="en-US" sz="2400"/>
              <a:t>Encourage Independence </a:t>
            </a:r>
            <a:r>
              <a:rPr lang="en-US" sz="2400"/>
              <a:t>– let your child advocate for him/herself by messaging or talking with the teacher directly. </a:t>
            </a:r>
            <a:endParaRPr/>
          </a:p>
          <a:p>
            <a:pPr indent="-182880" lvl="0" marL="182880" rtl="0" algn="l">
              <a:lnSpc>
                <a:spcPct val="90000"/>
              </a:lnSpc>
              <a:spcBef>
                <a:spcPts val="1200"/>
              </a:spcBef>
              <a:spcAft>
                <a:spcPts val="0"/>
              </a:spcAft>
              <a:buSzPts val="2400"/>
              <a:buChar char="●"/>
            </a:pPr>
            <a:r>
              <a:rPr b="1" lang="en-US" sz="2400"/>
              <a:t>Learning is happening all the time. </a:t>
            </a:r>
            <a:r>
              <a:rPr lang="en-US" sz="2400"/>
              <a:t>Provide a study space/learning environment at home that is free of distractions. Taking breaks, being outside, and being active are also important to learning.</a:t>
            </a:r>
            <a:endParaRPr/>
          </a:p>
          <a:p>
            <a:pPr indent="-182880" lvl="0" marL="182880" rtl="0" algn="l">
              <a:lnSpc>
                <a:spcPct val="90000"/>
              </a:lnSpc>
              <a:spcBef>
                <a:spcPts val="1200"/>
              </a:spcBef>
              <a:spcAft>
                <a:spcPts val="0"/>
              </a:spcAft>
              <a:buSzPts val="2400"/>
              <a:buChar char="●"/>
            </a:pPr>
            <a:r>
              <a:rPr b="1" lang="en-US" sz="2400"/>
              <a:t>Developmentally, social conflicts are normal at this age</a:t>
            </a:r>
            <a:r>
              <a:rPr lang="en-US" sz="2400"/>
              <a:t>. Courageous Conversations have been implemented to encourage resolution between students, staffs and community members.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asic"/>
              <a:buNone/>
            </a:pPr>
            <a:r>
              <a:rPr b="1" i="0" lang="en-US">
                <a:solidFill>
                  <a:schemeClr val="lt1"/>
                </a:solidFill>
                <a:latin typeface="Basic"/>
                <a:ea typeface="Basic"/>
                <a:cs typeface="Basic"/>
                <a:sym typeface="Basic"/>
              </a:rPr>
              <a:t>Growth and Independence</a:t>
            </a:r>
            <a:endParaRPr>
              <a:solidFill>
                <a:schemeClr val="lt1"/>
              </a:solidFill>
            </a:endParaRPr>
          </a:p>
        </p:txBody>
      </p:sp>
      <p:sp>
        <p:nvSpPr>
          <p:cNvPr id="113" name="Google Shape;113;p5"/>
          <p:cNvSpPr txBox="1"/>
          <p:nvPr>
            <p:ph idx="1" type="body"/>
          </p:nvPr>
        </p:nvSpPr>
        <p:spPr>
          <a:xfrm>
            <a:off x="3518751" y="864099"/>
            <a:ext cx="7929600" cy="5466600"/>
          </a:xfrm>
          <a:prstGeom prst="rect">
            <a:avLst/>
          </a:prstGeom>
          <a:noFill/>
          <a:ln>
            <a:noFill/>
          </a:ln>
        </p:spPr>
        <p:txBody>
          <a:bodyPr anchorCtr="0" anchor="ctr" bIns="45700" lIns="91425" spcFirstLastPara="1" rIns="91425" wrap="square" tIns="45700">
            <a:normAutofit fontScale="85000" lnSpcReduction="10000"/>
          </a:bodyPr>
          <a:lstStyle/>
          <a:p>
            <a:pPr indent="-182880" lvl="0" marL="182880" rtl="0" algn="just">
              <a:lnSpc>
                <a:spcPct val="90000"/>
              </a:lnSpc>
              <a:spcBef>
                <a:spcPts val="0"/>
              </a:spcBef>
              <a:spcAft>
                <a:spcPts val="0"/>
              </a:spcAft>
              <a:buSzPct val="100000"/>
              <a:buFont typeface="Arial"/>
              <a:buChar char="•"/>
            </a:pPr>
            <a:r>
              <a:rPr b="1" i="0" lang="en-US">
                <a:solidFill>
                  <a:srgbClr val="7B8C89"/>
                </a:solidFill>
                <a:latin typeface="Basic"/>
                <a:ea typeface="Basic"/>
                <a:cs typeface="Basic"/>
                <a:sym typeface="Basic"/>
              </a:rPr>
              <a:t>Growth and Independence of the E2 Student</a:t>
            </a:r>
            <a:r>
              <a:rPr b="0" i="0" lang="en-US">
                <a:solidFill>
                  <a:srgbClr val="7B8C89"/>
                </a:solidFill>
                <a:latin typeface="Basic"/>
                <a:ea typeface="Basic"/>
                <a:cs typeface="Basic"/>
                <a:sym typeface="Basic"/>
              </a:rPr>
              <a:t>: </a:t>
            </a:r>
            <a:endParaRPr b="0" i="0">
              <a:solidFill>
                <a:srgbClr val="7B8C89"/>
              </a:solidFill>
              <a:latin typeface="Basic"/>
              <a:ea typeface="Basic"/>
              <a:cs typeface="Basic"/>
              <a:sym typeface="Basic"/>
            </a:endParaRPr>
          </a:p>
          <a:p>
            <a:pPr indent="-336550" lvl="1" marL="914400" rtl="0" algn="just">
              <a:lnSpc>
                <a:spcPct val="90000"/>
              </a:lnSpc>
              <a:spcBef>
                <a:spcPts val="0"/>
              </a:spcBef>
              <a:spcAft>
                <a:spcPts val="0"/>
              </a:spcAft>
              <a:buSzPct val="111111"/>
              <a:buFont typeface="Arial"/>
              <a:buChar char="•"/>
            </a:pPr>
            <a:r>
              <a:rPr b="0" i="0" lang="en-US">
                <a:solidFill>
                  <a:srgbClr val="7B8C89"/>
                </a:solidFill>
                <a:latin typeface="Basic"/>
                <a:ea typeface="Basic"/>
                <a:cs typeface="Basic"/>
                <a:sym typeface="Basic"/>
              </a:rPr>
              <a:t>One goal of Montessori learning is independence of the child so, we will be working continuously on concepts and activities that help your child begin their transition into adolescence and being independent young adults.</a:t>
            </a:r>
            <a:endParaRPr/>
          </a:p>
          <a:p>
            <a:pPr indent="-325755" lvl="2" marL="1371600" rtl="0" algn="just">
              <a:lnSpc>
                <a:spcPct val="90000"/>
              </a:lnSpc>
              <a:spcBef>
                <a:spcPts val="250"/>
              </a:spcBef>
              <a:spcAft>
                <a:spcPts val="0"/>
              </a:spcAft>
              <a:buSzPct val="112500"/>
              <a:buFont typeface="Arial"/>
              <a:buChar char="●"/>
            </a:pPr>
            <a:r>
              <a:rPr b="0" i="0" lang="en-US">
                <a:solidFill>
                  <a:srgbClr val="7B8C89"/>
                </a:solidFill>
                <a:latin typeface="Basic"/>
                <a:ea typeface="Basic"/>
                <a:cs typeface="Basic"/>
                <a:sym typeface="Basic"/>
              </a:rPr>
              <a:t>"Independence is one of the most important ideas in Montessori philosophy.  Allowing your child to do activities and work on their own (i.e. caring for themselves, their environment, their home responsibilities) breeds self-confidence, self-awareness, and independence."     </a:t>
            </a:r>
            <a:endParaRPr/>
          </a:p>
          <a:p>
            <a:pPr indent="-285749" lvl="1" marL="7429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Montessorians believe that you should never do for a child what they can do for themselves. As a parent, I am aware that in the home environment this philosophy is not always easy nor timely.  However, when we can give children a chance to act independently, we should.  When parents interfere with a child’s independence, they become an obstacle in their education and development. We are sending the message that they are not capable, which can significantly inhibit their confidence and growing sense of independence.  When life allows, it is important to let children make their own sandwiches, cook with us, and care for their environment, even if they must face failures and mistakes.   </a:t>
            </a:r>
            <a:endParaRPr/>
          </a:p>
          <a:p>
            <a:pPr indent="-182880" lvl="0" marL="182880" rtl="0" algn="just">
              <a:lnSpc>
                <a:spcPct val="90000"/>
              </a:lnSpc>
              <a:spcBef>
                <a:spcPts val="1450"/>
              </a:spcBef>
              <a:spcAft>
                <a:spcPts val="0"/>
              </a:spcAft>
              <a:buSzPct val="100000"/>
              <a:buFont typeface="Arial"/>
              <a:buChar char="•"/>
            </a:pPr>
            <a:r>
              <a:rPr b="0" i="0" lang="en-US">
                <a:solidFill>
                  <a:srgbClr val="7B8C89"/>
                </a:solidFill>
                <a:latin typeface="Basic"/>
                <a:ea typeface="Basic"/>
                <a:cs typeface="Basic"/>
                <a:sym typeface="Basic"/>
              </a:rPr>
              <a:t>Below are </a:t>
            </a:r>
            <a:r>
              <a:rPr b="1" i="0" lang="en-US">
                <a:solidFill>
                  <a:srgbClr val="7B8C89"/>
                </a:solidFill>
                <a:latin typeface="Basic"/>
                <a:ea typeface="Basic"/>
                <a:cs typeface="Basic"/>
                <a:sym typeface="Basic"/>
              </a:rPr>
              <a:t>two ways you can foster independence at home</a:t>
            </a:r>
            <a:r>
              <a:rPr b="0" i="0" lang="en-US">
                <a:solidFill>
                  <a:srgbClr val="7B8C89"/>
                </a:solidFill>
                <a:latin typeface="Basic"/>
                <a:ea typeface="Basic"/>
                <a:cs typeface="Basic"/>
                <a:sym typeface="Basic"/>
              </a:rPr>
              <a:t> with your child.</a:t>
            </a:r>
            <a:endParaRPr/>
          </a:p>
          <a:p>
            <a:pPr indent="-285749" lvl="1" marL="742950" rtl="0" algn="just">
              <a:lnSpc>
                <a:spcPct val="90000"/>
              </a:lnSpc>
              <a:spcBef>
                <a:spcPts val="250"/>
              </a:spcBef>
              <a:spcAft>
                <a:spcPts val="0"/>
              </a:spcAft>
              <a:buSzPct val="100000"/>
              <a:buFont typeface="Arial"/>
              <a:buChar char="•"/>
            </a:pPr>
            <a:r>
              <a:rPr b="0" i="0" lang="en-US">
                <a:solidFill>
                  <a:srgbClr val="7B8C89"/>
                </a:solidFill>
                <a:latin typeface="Basic"/>
                <a:ea typeface="Basic"/>
                <a:cs typeface="Basic"/>
                <a:sym typeface="Basic"/>
              </a:rPr>
              <a:t>Children should be making their own lunches. This may take some getting used to so you may want to use the next few weeks to start planning what that looks like. I encourage the children to do this work the night before class so they aren't rushing in the morning before arriving at school.</a:t>
            </a:r>
            <a:endParaRPr/>
          </a:p>
          <a:p>
            <a:pPr indent="-285750" lvl="1" marL="742950" rtl="0" algn="just">
              <a:lnSpc>
                <a:spcPct val="90000"/>
              </a:lnSpc>
              <a:spcBef>
                <a:spcPts val="500"/>
              </a:spcBef>
              <a:spcAft>
                <a:spcPts val="0"/>
              </a:spcAft>
              <a:buSzPct val="100000"/>
              <a:buFont typeface="Arial"/>
              <a:buChar char="•"/>
            </a:pPr>
            <a:r>
              <a:rPr b="0" i="0" lang="en-US">
                <a:solidFill>
                  <a:srgbClr val="7B8C89"/>
                </a:solidFill>
                <a:latin typeface="Basic"/>
                <a:ea typeface="Basic"/>
                <a:cs typeface="Basic"/>
                <a:sym typeface="Basic"/>
              </a:rPr>
              <a:t>Children could have a monthly home project of planning, budgeting, shopping and preparing a meal. They should document the process and then share with the class (or just myself) how they had a budget, how they delegated tasks to family members, and how successful their meal turned out.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Supply List</a:t>
            </a:r>
            <a:endParaRPr/>
          </a:p>
        </p:txBody>
      </p:sp>
      <p:sp>
        <p:nvSpPr>
          <p:cNvPr id="119" name="Google Shape;119;p6"/>
          <p:cNvSpPr txBox="1"/>
          <p:nvPr>
            <p:ph idx="1" type="body"/>
          </p:nvPr>
        </p:nvSpPr>
        <p:spPr>
          <a:xfrm>
            <a:off x="3458450" y="426876"/>
            <a:ext cx="7593600" cy="61629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15000"/>
              </a:lnSpc>
              <a:spcBef>
                <a:spcPts val="0"/>
              </a:spcBef>
              <a:spcAft>
                <a:spcPts val="0"/>
              </a:spcAft>
              <a:buNone/>
            </a:pPr>
            <a:r>
              <a:rPr b="1" lang="en-US" sz="1100" u="sng">
                <a:solidFill>
                  <a:schemeClr val="dk1"/>
                </a:solidFill>
                <a:latin typeface="Arial"/>
                <a:ea typeface="Arial"/>
                <a:cs typeface="Arial"/>
                <a:sym typeface="Arial"/>
              </a:rPr>
              <a:t> Individual Student School Supplies</a:t>
            </a:r>
            <a:endParaRPr b="1" sz="1100" u="sng">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Binder – 1 ½ inch, white, view front and back</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 (This will be used for  Portfolios)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5 subject spiral notebook (3 hole punched with pockets) </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Each section will labeled the following</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Science</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History/Geography</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ELA</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Grammar</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Novel Study</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(2) Composition books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This will be used as our daily planner</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 Spiral graph paper notebooks, 4x4 (3 hole punched)</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This will be used for Math and Geometry lessons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Pack of 3” x 5” (100 count) lined notecards </a:t>
            </a:r>
            <a:r>
              <a:rPr lang="en-US" sz="1100">
                <a:solidFill>
                  <a:schemeClr val="dk1"/>
                </a:solidFill>
                <a:highlight>
                  <a:srgbClr val="FFFF00"/>
                </a:highlight>
                <a:latin typeface="Arial"/>
                <a:ea typeface="Arial"/>
                <a:cs typeface="Arial"/>
                <a:sym typeface="Arial"/>
              </a:rPr>
              <a:t>Optional</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Personal clipboard (for individual use)</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Personal whiteboard </a:t>
            </a:r>
            <a:r>
              <a:rPr lang="en-US" sz="1100">
                <a:solidFill>
                  <a:schemeClr val="dk1"/>
                </a:solidFill>
                <a:highlight>
                  <a:srgbClr val="FFFF00"/>
                </a:highlight>
                <a:latin typeface="Arial"/>
                <a:ea typeface="Arial"/>
                <a:cs typeface="Arial"/>
                <a:sym typeface="Arial"/>
              </a:rPr>
              <a:t>Optional</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Poly plastic folder with 3 prongs + 2 pockets (Student choice of color)</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Paperback Books (1 per grade)</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4th graders – Maroo of the Winter caves by Ann Turnbull</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ISBN-13: 978-0618442997</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5th graders- Chains by Laurie Halse Anderson </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ISBN-13: 978-1416905868</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6th graders – The Golden Goblet by Eloise Jarvis McGraw </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ISBN-13: 978-0140303353</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Zippered trapper keeper/case binder 3-inch </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(for incoming 4th years, new students, or veteran 5th/6th years who need to replace their old one)</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Pencil pouch: mesh/fabric</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Pack of pink eraser or pencil toppers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Pack of scotch tape (2-4 rolls)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 Placemat (This will be used for lunch)</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(2) ream of white copy paper</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This will be used throughout the year for all students </a:t>
            </a:r>
            <a:endParaRPr b="1" sz="1100" u="sng">
              <a:solidFill>
                <a:schemeClr val="dk1"/>
              </a:solidFill>
              <a:latin typeface="Arial"/>
              <a:ea typeface="Arial"/>
              <a:cs typeface="Arial"/>
              <a:sym typeface="Arial"/>
            </a:endParaRPr>
          </a:p>
          <a:p>
            <a:pPr indent="-55878" lvl="0" marL="182880" rtl="0" algn="l">
              <a:lnSpc>
                <a:spcPct val="90000"/>
              </a:lnSpc>
              <a:spcBef>
                <a:spcPts val="1200"/>
              </a:spcBef>
              <a:spcAft>
                <a:spcPts val="0"/>
              </a:spcAft>
              <a:buSzPts val="2000"/>
              <a:buNone/>
            </a:pPr>
            <a:r>
              <a:t/>
            </a:r>
            <a:endParaRPr/>
          </a:p>
        </p:txBody>
      </p:sp>
      <p:graphicFrame>
        <p:nvGraphicFramePr>
          <p:cNvPr id="120" name="Google Shape;120;p6"/>
          <p:cNvGraphicFramePr/>
          <p:nvPr/>
        </p:nvGraphicFramePr>
        <p:xfrm>
          <a:off x="7999377" y="199787"/>
          <a:ext cx="3000000" cy="3000000"/>
        </p:xfrm>
        <a:graphic>
          <a:graphicData uri="http://schemas.openxmlformats.org/drawingml/2006/table">
            <a:tbl>
              <a:tblPr>
                <a:noFill/>
                <a:tableStyleId>{CE178FD8-DA4D-47CC-AD73-1337B16EF0E5}</a:tableStyleId>
              </a:tblPr>
              <a:tblGrid>
                <a:gridCol w="327000"/>
                <a:gridCol w="3354925"/>
              </a:tblGrid>
              <a:tr h="2616075">
                <a:tc>
                  <a:txBody>
                    <a:bodyPr/>
                    <a:lstStyle/>
                    <a:p>
                      <a:pPr indent="0" lvl="0" marL="457200" marR="0" rtl="0" algn="l">
                        <a:lnSpc>
                          <a:spcPct val="115000"/>
                        </a:lnSpc>
                        <a:spcBef>
                          <a:spcPts val="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63500" marB="63500" marR="63500" marL="63500"/>
                </a:tc>
                <a:tc>
                  <a:txBody>
                    <a:bodyPr/>
                    <a:lstStyle/>
                    <a:p>
                      <a:pPr indent="0" lvl="0" marL="0" rtl="0" algn="l">
                        <a:lnSpc>
                          <a:spcPct val="115000"/>
                        </a:lnSpc>
                        <a:spcBef>
                          <a:spcPts val="0"/>
                        </a:spcBef>
                        <a:spcAft>
                          <a:spcPts val="0"/>
                        </a:spcAft>
                        <a:buClr>
                          <a:schemeClr val="dk1"/>
                        </a:buClr>
                        <a:buSzPts val="1100"/>
                        <a:buFont typeface="Arial"/>
                        <a:buNone/>
                      </a:pPr>
                      <a:r>
                        <a:rPr b="1" lang="en-US" sz="1100" u="sng">
                          <a:latin typeface="Arial"/>
                          <a:ea typeface="Arial"/>
                          <a:cs typeface="Arial"/>
                          <a:sym typeface="Arial"/>
                        </a:rPr>
                        <a:t>Community Supplies </a:t>
                      </a:r>
                      <a:endParaRPr b="1" sz="1100" u="sng">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*If you are able , please bring each of these items to be shared by all students*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(1)  bag of topsoil  OR seeds to plant in our garden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(1) 3-Pack of Clorox Wipes OR paper towels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(1) Pack of graph paper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(1) Pack of  lined paper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(2) Pack of Pencils</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*Optional* – Gift card to Target, Home Depot, Michaels, Amazon, or Walmart </a:t>
                      </a:r>
                      <a:endParaRPr sz="1100" u="sng"/>
                    </a:p>
                    <a:p>
                      <a:pPr indent="0" lvl="0" marL="0" marR="0" rtl="0" algn="l">
                        <a:lnSpc>
                          <a:spcPct val="115000"/>
                        </a:lnSpc>
                        <a:spcBef>
                          <a:spcPts val="120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63500" marB="63500" marR="63500" marL="6350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252918" y="864109"/>
            <a:ext cx="3126385" cy="513912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lang="en-US"/>
              <a:t>Schedule</a:t>
            </a:r>
            <a:br>
              <a:rPr lang="en-US"/>
            </a:br>
            <a:r>
              <a:rPr lang="en-US" sz="2000"/>
              <a:t>*This schedule may change due to special classes being added  or other needed items</a:t>
            </a:r>
            <a:br>
              <a:rPr lang="en-US" sz="2000"/>
            </a:br>
            <a:br>
              <a:rPr lang="en-US" sz="2000"/>
            </a:br>
            <a:r>
              <a:rPr lang="en-US" sz="2000"/>
              <a:t>Daily Lessons are found in Yellow and Green (4</a:t>
            </a:r>
            <a:r>
              <a:rPr baseline="30000" lang="en-US" sz="2000"/>
              <a:t>th</a:t>
            </a:r>
            <a:r>
              <a:rPr lang="en-US" sz="2000"/>
              <a:t> grade), Blue (5</a:t>
            </a:r>
            <a:r>
              <a:rPr baseline="30000" lang="en-US" sz="2000"/>
              <a:t>th</a:t>
            </a:r>
            <a:r>
              <a:rPr lang="en-US" sz="2000"/>
              <a:t> grade), and Red (6</a:t>
            </a:r>
            <a:r>
              <a:rPr baseline="30000" lang="en-US" sz="2000"/>
              <a:t>th</a:t>
            </a:r>
            <a:r>
              <a:rPr lang="en-US" sz="2000"/>
              <a:t> grade) * note the end of the day meeting is not a lesson but students are still required to attend</a:t>
            </a:r>
            <a:br>
              <a:rPr lang="en-US" sz="2000"/>
            </a:br>
            <a:br>
              <a:rPr lang="en-US" sz="2000"/>
            </a:br>
            <a:r>
              <a:rPr lang="en-US" sz="2000"/>
              <a:t>Daily, students  will record in their  planner notebook . Planar notebooks will include  tasks, lessons, goals and other information about each academic school day.  </a:t>
            </a:r>
            <a:endParaRPr/>
          </a:p>
        </p:txBody>
      </p:sp>
      <p:sp>
        <p:nvSpPr>
          <p:cNvPr id="126" name="Google Shape;126;p7"/>
          <p:cNvSpPr/>
          <p:nvPr/>
        </p:nvSpPr>
        <p:spPr>
          <a:xfrm>
            <a:off x="0" y="43935"/>
            <a:ext cx="18473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chemeClr val="dk1"/>
              </a:solidFill>
              <a:latin typeface="Arial"/>
              <a:ea typeface="Arial"/>
              <a:cs typeface="Arial"/>
              <a:sym typeface="Arial"/>
            </a:endParaRPr>
          </a:p>
        </p:txBody>
      </p:sp>
      <p:pic>
        <p:nvPicPr>
          <p:cNvPr id="127" name="Google Shape;127;p7"/>
          <p:cNvPicPr preferRelativeResize="0"/>
          <p:nvPr/>
        </p:nvPicPr>
        <p:blipFill>
          <a:blip r:embed="rId3">
            <a:alphaModFix/>
          </a:blip>
          <a:stretch>
            <a:fillRect/>
          </a:stretch>
        </p:blipFill>
        <p:spPr>
          <a:xfrm>
            <a:off x="5464253" y="257075"/>
            <a:ext cx="6124575" cy="635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252923" y="1123825"/>
            <a:ext cx="22002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Cultural Areas of Study 22-23</a:t>
            </a:r>
            <a:endParaRPr/>
          </a:p>
        </p:txBody>
      </p:sp>
      <p:sp>
        <p:nvSpPr>
          <p:cNvPr id="133" name="Google Shape;133;p8"/>
          <p:cNvSpPr txBox="1"/>
          <p:nvPr/>
        </p:nvSpPr>
        <p:spPr>
          <a:xfrm>
            <a:off x="6138050" y="769975"/>
            <a:ext cx="3065400" cy="464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2000"/>
              <a:buFont typeface="Arial"/>
              <a:buNone/>
            </a:pPr>
            <a:r>
              <a:rPr b="1" i="0" lang="en-US" sz="2000" u="sng" cap="none" strike="noStrike">
                <a:solidFill>
                  <a:schemeClr val="dk1"/>
                </a:solidFill>
                <a:latin typeface="Arial"/>
                <a:ea typeface="Arial"/>
                <a:cs typeface="Arial"/>
                <a:sym typeface="Arial"/>
              </a:rPr>
              <a:t>History</a:t>
            </a:r>
            <a:endParaRPr b="0" i="0" sz="2000" u="sng" cap="none" strike="noStrike">
              <a:solidFill>
                <a:schemeClr val="dk1"/>
              </a:solidFill>
              <a:latin typeface="Arial"/>
              <a:ea typeface="Arial"/>
              <a:cs typeface="Arial"/>
              <a:sym typeface="Arial"/>
            </a:endParaRPr>
          </a:p>
          <a:p>
            <a:pPr indent="-330200" lvl="0" marL="457200" rtl="0" algn="l">
              <a:lnSpc>
                <a:spcPct val="150000"/>
              </a:lnSpc>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Timeline of Life</a:t>
            </a:r>
            <a:endParaRPr sz="1600">
              <a:solidFill>
                <a:schemeClr val="dk1"/>
              </a:solidFill>
              <a:latin typeface="Bahnschrift Condensed"/>
              <a:ea typeface="Bahnschrift Condensed"/>
              <a:cs typeface="Bahnschrift Condensed"/>
              <a:sym typeface="Bahnschrift Condensed"/>
            </a:endParaRPr>
          </a:p>
          <a:p>
            <a:pPr indent="-330200" lvl="0" marL="4572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Building Blocks of a Civilization</a:t>
            </a:r>
            <a:endParaRPr sz="1600">
              <a:solidFill>
                <a:schemeClr val="dk1"/>
              </a:solidFill>
              <a:latin typeface="Bahnschrift Condensed"/>
              <a:ea typeface="Bahnschrift Condensed"/>
              <a:cs typeface="Bahnschrift Condensed"/>
              <a:sym typeface="Bahnschrift Condensed"/>
            </a:endParaRPr>
          </a:p>
          <a:p>
            <a:pPr indent="-330200" lvl="0" marL="4572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Ancient Civilizations</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Mesopotamia</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Egypt</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India</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China/Russia</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Japan</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Greece</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Britain</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Rome</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Americas</a:t>
            </a:r>
            <a:endParaRPr sz="1600">
              <a:solidFill>
                <a:schemeClr val="dk1"/>
              </a:solidFill>
              <a:latin typeface="Bahnschrift Condensed"/>
              <a:ea typeface="Bahnschrift Condensed"/>
              <a:cs typeface="Bahnschrift Condensed"/>
              <a:sym typeface="Bahnschrift Condensed"/>
            </a:endParaRPr>
          </a:p>
          <a:p>
            <a:pPr indent="-330200" lvl="1" marL="914400" rtl="0" algn="l">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Pacific Islands</a:t>
            </a:r>
            <a:endParaRPr sz="1600">
              <a:solidFill>
                <a:schemeClr val="dk1"/>
              </a:solidFill>
            </a:endParaRPr>
          </a:p>
          <a:p>
            <a:pPr indent="0" lvl="0" marL="457200" marR="0" rtl="0" algn="l">
              <a:lnSpc>
                <a:spcPct val="15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4" name="Google Shape;134;p8"/>
          <p:cNvSpPr txBox="1"/>
          <p:nvPr/>
        </p:nvSpPr>
        <p:spPr>
          <a:xfrm>
            <a:off x="3589475" y="769975"/>
            <a:ext cx="2936700" cy="344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700" u="sng" cap="none" strike="noStrike">
                <a:solidFill>
                  <a:schemeClr val="dk1"/>
                </a:solidFill>
                <a:latin typeface="Arial"/>
                <a:ea typeface="Arial"/>
                <a:cs typeface="Arial"/>
                <a:sym typeface="Arial"/>
              </a:rPr>
              <a:t>Geography</a:t>
            </a:r>
            <a:endParaRPr b="0" i="0" sz="1700" u="none" cap="none" strike="noStrike">
              <a:solidFill>
                <a:schemeClr val="dk1"/>
              </a:solidFill>
              <a:latin typeface="Arial"/>
              <a:ea typeface="Arial"/>
              <a:cs typeface="Arial"/>
              <a:sym typeface="Arial"/>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Fundamental Needs of Humans</a:t>
            </a:r>
            <a:endParaRPr sz="1300">
              <a:solidFill>
                <a:schemeClr val="dk1"/>
              </a:solidFill>
              <a:latin typeface="Bahnschrift Condensed"/>
              <a:ea typeface="Bahnschrift Condensed"/>
              <a:cs typeface="Bahnschrift Condensed"/>
              <a:sym typeface="Bahnschrift Condensed"/>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Middle East	</a:t>
            </a:r>
            <a:endParaRPr sz="1300">
              <a:solidFill>
                <a:schemeClr val="dk1"/>
              </a:solidFill>
              <a:latin typeface="Bahnschrift Condensed"/>
              <a:ea typeface="Bahnschrift Condensed"/>
              <a:cs typeface="Bahnschrift Condensed"/>
              <a:sym typeface="Bahnschrift Condensed"/>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Africa</a:t>
            </a:r>
            <a:endParaRPr sz="1300">
              <a:solidFill>
                <a:schemeClr val="dk1"/>
              </a:solidFill>
              <a:latin typeface="Bahnschrift Condensed"/>
              <a:ea typeface="Bahnschrift Condensed"/>
              <a:cs typeface="Bahnschrift Condensed"/>
              <a:sym typeface="Bahnschrift Condensed"/>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Asia</a:t>
            </a:r>
            <a:endParaRPr sz="1300">
              <a:solidFill>
                <a:schemeClr val="dk1"/>
              </a:solidFill>
              <a:latin typeface="Bahnschrift Condensed"/>
              <a:ea typeface="Bahnschrift Condensed"/>
              <a:cs typeface="Bahnschrift Condensed"/>
              <a:sym typeface="Bahnschrift Condensed"/>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Europe</a:t>
            </a:r>
            <a:endParaRPr sz="1300">
              <a:solidFill>
                <a:schemeClr val="dk1"/>
              </a:solidFill>
              <a:latin typeface="Bahnschrift Condensed"/>
              <a:ea typeface="Bahnschrift Condensed"/>
              <a:cs typeface="Bahnschrift Condensed"/>
              <a:sym typeface="Bahnschrift Condensed"/>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Central and South America</a:t>
            </a:r>
            <a:endParaRPr sz="1300">
              <a:solidFill>
                <a:schemeClr val="dk1"/>
              </a:solidFill>
              <a:latin typeface="Bahnschrift Condensed"/>
              <a:ea typeface="Bahnschrift Condensed"/>
              <a:cs typeface="Bahnschrift Condensed"/>
              <a:sym typeface="Bahnschrift Condensed"/>
            </a:endParaRPr>
          </a:p>
          <a:p>
            <a:pPr indent="-311150" lvl="0" marL="514350" rtl="0" algn="l">
              <a:lnSpc>
                <a:spcPct val="200000"/>
              </a:lnSpc>
              <a:spcBef>
                <a:spcPts val="0"/>
              </a:spcBef>
              <a:spcAft>
                <a:spcPts val="0"/>
              </a:spcAft>
              <a:buClr>
                <a:schemeClr val="dk1"/>
              </a:buClr>
              <a:buSzPts val="1300"/>
              <a:buFont typeface="Bahnschrift Condensed"/>
              <a:buChar char="●"/>
            </a:pPr>
            <a:r>
              <a:rPr lang="en-US" sz="1300">
                <a:solidFill>
                  <a:schemeClr val="dk1"/>
                </a:solidFill>
                <a:latin typeface="Bahnschrift Condensed"/>
                <a:ea typeface="Bahnschrift Condensed"/>
                <a:cs typeface="Bahnschrift Condensed"/>
                <a:sym typeface="Bahnschrift Condensed"/>
              </a:rPr>
              <a:t>North America</a:t>
            </a:r>
            <a:endParaRPr sz="1200">
              <a:solidFill>
                <a:schemeClr val="dk1"/>
              </a:solidFill>
            </a:endParaRPr>
          </a:p>
        </p:txBody>
      </p:sp>
      <p:sp>
        <p:nvSpPr>
          <p:cNvPr id="135" name="Google Shape;135;p8"/>
          <p:cNvSpPr txBox="1"/>
          <p:nvPr/>
        </p:nvSpPr>
        <p:spPr>
          <a:xfrm>
            <a:off x="8845400" y="769950"/>
            <a:ext cx="2936700" cy="484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US" sz="2000" u="sng" cap="none" strike="noStrike">
                <a:solidFill>
                  <a:schemeClr val="dk1"/>
                </a:solidFill>
                <a:latin typeface="Arial"/>
                <a:ea typeface="Arial"/>
                <a:cs typeface="Arial"/>
                <a:sym typeface="Arial"/>
              </a:rPr>
              <a:t>Science</a:t>
            </a:r>
            <a:endParaRPr b="0" i="0" sz="1600" u="none" cap="none" strike="noStrike">
              <a:solidFill>
                <a:schemeClr val="dk1"/>
              </a:solidFill>
              <a:latin typeface="Arial"/>
              <a:ea typeface="Arial"/>
              <a:cs typeface="Arial"/>
              <a:sym typeface="Arial"/>
            </a:endParaRPr>
          </a:p>
          <a:p>
            <a:pPr indent="-330200" lvl="0" marL="457200" rtl="0" algn="l">
              <a:lnSpc>
                <a:spcPct val="150000"/>
              </a:lnSpc>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Organization of the Human Body</a:t>
            </a:r>
            <a:endParaRPr sz="1600">
              <a:solidFill>
                <a:schemeClr val="dk1"/>
              </a:solidFill>
              <a:latin typeface="Bahnschrift Condensed"/>
              <a:ea typeface="Bahnschrift Condensed"/>
              <a:cs typeface="Bahnschrift Condensed"/>
              <a:sym typeface="Bahnschrift Condensed"/>
            </a:endParaRPr>
          </a:p>
          <a:p>
            <a:pPr indent="-330200" lvl="0" marL="457200" rtl="0" algn="l">
              <a:lnSpc>
                <a:spcPct val="150000"/>
              </a:lnSpc>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Study of Cells</a:t>
            </a:r>
            <a:endParaRPr sz="1600">
              <a:solidFill>
                <a:schemeClr val="dk1"/>
              </a:solidFill>
              <a:latin typeface="Bahnschrift Condensed"/>
              <a:ea typeface="Bahnschrift Condensed"/>
              <a:cs typeface="Bahnschrift Condensed"/>
              <a:sym typeface="Bahnschrift Condensed"/>
            </a:endParaRPr>
          </a:p>
          <a:p>
            <a:pPr indent="-330200" lvl="0" marL="457200" rtl="0" algn="l">
              <a:lnSpc>
                <a:spcPct val="150000"/>
              </a:lnSpc>
              <a:spcBef>
                <a:spcPts val="0"/>
              </a:spcBef>
              <a:spcAft>
                <a:spcPts val="0"/>
              </a:spcAft>
              <a:buClr>
                <a:schemeClr val="dk1"/>
              </a:buClr>
              <a:buSzPts val="1600"/>
              <a:buFont typeface="Bahnschrift Condensed"/>
              <a:buChar char="●"/>
            </a:pPr>
            <a:r>
              <a:rPr lang="en-US" sz="1600">
                <a:solidFill>
                  <a:schemeClr val="dk1"/>
                </a:solidFill>
                <a:latin typeface="Bahnschrift Condensed"/>
                <a:ea typeface="Bahnschrift Condensed"/>
                <a:cs typeface="Bahnschrift Condensed"/>
                <a:sym typeface="Bahnschrift Condensed"/>
              </a:rPr>
              <a:t>Human Body Systems</a:t>
            </a:r>
            <a:endParaRPr sz="1600">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Skeletal</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Muscular</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Digestive</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Respiratory</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Regulatory</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Nervous</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Circulatory</a:t>
            </a:r>
            <a:endParaRPr>
              <a:solidFill>
                <a:schemeClr val="dk1"/>
              </a:solidFill>
              <a:latin typeface="Bahnschrift Condensed"/>
              <a:ea typeface="Bahnschrift Condensed"/>
              <a:cs typeface="Bahnschrift Condensed"/>
              <a:sym typeface="Bahnschrift Condensed"/>
            </a:endParaRPr>
          </a:p>
          <a:p>
            <a:pPr indent="-330200" lvl="1" marL="914400" rtl="0" algn="l">
              <a:lnSpc>
                <a:spcPct val="150000"/>
              </a:lnSpc>
              <a:spcBef>
                <a:spcPts val="0"/>
              </a:spcBef>
              <a:spcAft>
                <a:spcPts val="0"/>
              </a:spcAft>
              <a:buClr>
                <a:schemeClr val="dk1"/>
              </a:buClr>
              <a:buSzPts val="1600"/>
              <a:buFont typeface="Bahnschrift Condensed"/>
              <a:buChar char="○"/>
            </a:pPr>
            <a:r>
              <a:rPr lang="en-US">
                <a:solidFill>
                  <a:schemeClr val="dk1"/>
                </a:solidFill>
                <a:latin typeface="Bahnschrift Condensed"/>
                <a:ea typeface="Bahnschrift Condensed"/>
                <a:cs typeface="Bahnschrift Condensed"/>
                <a:sym typeface="Bahnschrift Condensed"/>
              </a:rPr>
              <a:t>Reproductive</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111750" y="1123825"/>
            <a:ext cx="34077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800"/>
              <a:buFont typeface="Corbel"/>
              <a:buNone/>
            </a:pPr>
            <a:r>
              <a:rPr lang="en-US" sz="4800"/>
              <a:t>Google </a:t>
            </a:r>
            <a:br>
              <a:rPr lang="en-US" sz="4800"/>
            </a:br>
            <a:r>
              <a:rPr lang="en-US" sz="4800"/>
              <a:t>Classroom </a:t>
            </a:r>
            <a:endParaRPr sz="4800"/>
          </a:p>
          <a:p>
            <a:pPr indent="0" lvl="0" marL="0" rtl="0" algn="l">
              <a:lnSpc>
                <a:spcPct val="90000"/>
              </a:lnSpc>
              <a:spcBef>
                <a:spcPts val="0"/>
              </a:spcBef>
              <a:spcAft>
                <a:spcPts val="0"/>
              </a:spcAft>
              <a:buClr>
                <a:srgbClr val="FFFFFF"/>
              </a:buClr>
              <a:buSzPts val="4800"/>
              <a:buFont typeface="Corbel"/>
              <a:buNone/>
            </a:pPr>
            <a:r>
              <a:t/>
            </a:r>
            <a:endParaRPr sz="4800"/>
          </a:p>
          <a:p>
            <a:pPr indent="-457200" lvl="0" marL="457200" rtl="0" algn="l">
              <a:lnSpc>
                <a:spcPct val="90000"/>
              </a:lnSpc>
              <a:spcBef>
                <a:spcPts val="0"/>
              </a:spcBef>
              <a:spcAft>
                <a:spcPts val="0"/>
              </a:spcAft>
              <a:buSzPts val="4800"/>
              <a:buChar char="●"/>
            </a:pPr>
            <a:r>
              <a:rPr lang="en-US" sz="4800"/>
              <a:t>A digital class material </a:t>
            </a:r>
            <a:endParaRPr/>
          </a:p>
        </p:txBody>
      </p:sp>
      <p:sp>
        <p:nvSpPr>
          <p:cNvPr id="141" name="Google Shape;141;p9"/>
          <p:cNvSpPr txBox="1"/>
          <p:nvPr>
            <p:ph idx="1" type="body"/>
          </p:nvPr>
        </p:nvSpPr>
        <p:spPr>
          <a:xfrm>
            <a:off x="3776503" y="503682"/>
            <a:ext cx="7699880" cy="5841492"/>
          </a:xfrm>
          <a:prstGeom prst="rect">
            <a:avLst/>
          </a:prstGeom>
          <a:noFill/>
          <a:ln>
            <a:noFill/>
          </a:ln>
        </p:spPr>
        <p:txBody>
          <a:bodyPr anchorCtr="0" anchor="ctr" bIns="45700" lIns="91425" spcFirstLastPara="1" rIns="91425" wrap="square" tIns="45700">
            <a:normAutofit fontScale="85000" lnSpcReduction="20000"/>
          </a:bodyPr>
          <a:lstStyle/>
          <a:p>
            <a:pPr indent="-182880" lvl="0" marL="182880" rtl="0" algn="l">
              <a:lnSpc>
                <a:spcPct val="90000"/>
              </a:lnSpc>
              <a:spcBef>
                <a:spcPts val="0"/>
              </a:spcBef>
              <a:spcAft>
                <a:spcPts val="0"/>
              </a:spcAft>
              <a:buSzPct val="100000"/>
              <a:buChar char="●"/>
            </a:pPr>
            <a:r>
              <a:rPr lang="en-US" sz="2200"/>
              <a:t>Sarahfina’s  Google Classroom Code:</a:t>
            </a:r>
            <a:endParaRPr/>
          </a:p>
          <a:p>
            <a:pPr indent="-192405" lvl="1" marL="685800" rtl="0" algn="l">
              <a:lnSpc>
                <a:spcPct val="90000"/>
              </a:lnSpc>
              <a:spcBef>
                <a:spcPts val="250"/>
              </a:spcBef>
              <a:spcAft>
                <a:spcPts val="0"/>
              </a:spcAft>
              <a:buSzPct val="100000"/>
              <a:buChar char="●"/>
            </a:pPr>
            <a:r>
              <a:rPr lang="en-US" sz="2000" u="sng">
                <a:solidFill>
                  <a:schemeClr val="hlink"/>
                </a:solidFill>
                <a:hlinkClick r:id="rId3"/>
              </a:rPr>
              <a:t>https://classroom.google.com/c/NjE2OTc0OTQzMzIw?cjc=roh46iz</a:t>
            </a:r>
            <a:r>
              <a:rPr lang="en-US" sz="2000"/>
              <a:t> </a:t>
            </a:r>
            <a:endParaRPr sz="2000"/>
          </a:p>
          <a:p>
            <a:pPr indent="-84455" lvl="1" marL="685800" rtl="0" algn="l">
              <a:lnSpc>
                <a:spcPct val="90000"/>
              </a:lnSpc>
              <a:spcBef>
                <a:spcPts val="500"/>
              </a:spcBef>
              <a:spcAft>
                <a:spcPts val="0"/>
              </a:spcAft>
              <a:buSzPct val="100000"/>
              <a:buNone/>
            </a:pPr>
            <a:r>
              <a:t/>
            </a:r>
            <a:endParaRPr sz="2000"/>
          </a:p>
          <a:p>
            <a:pPr indent="-182880" lvl="0" marL="182880" rtl="0" algn="l">
              <a:lnSpc>
                <a:spcPct val="90000"/>
              </a:lnSpc>
              <a:spcBef>
                <a:spcPts val="1450"/>
              </a:spcBef>
              <a:spcAft>
                <a:spcPts val="0"/>
              </a:spcAft>
              <a:buSzPct val="100000"/>
              <a:buChar char="●"/>
            </a:pPr>
            <a:r>
              <a:rPr lang="en-US">
                <a:latin typeface="Calibri"/>
                <a:ea typeface="Calibri"/>
                <a:cs typeface="Calibri"/>
                <a:sym typeface="Calibri"/>
              </a:rPr>
              <a:t>Stream</a:t>
            </a:r>
            <a:endParaRPr/>
          </a:p>
          <a:p>
            <a:pPr indent="-191451" lvl="1" marL="685800" rtl="0" algn="l">
              <a:lnSpc>
                <a:spcPct val="90000"/>
              </a:lnSpc>
              <a:spcBef>
                <a:spcPts val="250"/>
              </a:spcBef>
              <a:spcAft>
                <a:spcPts val="0"/>
              </a:spcAft>
              <a:buSzPct val="100000"/>
              <a:buChar char="●"/>
            </a:pPr>
            <a:r>
              <a:rPr lang="en-US">
                <a:latin typeface="Calibri"/>
                <a:ea typeface="Calibri"/>
                <a:cs typeface="Calibri"/>
                <a:sym typeface="Calibri"/>
              </a:rPr>
              <a:t> Will host weekly updates and musical messages. </a:t>
            </a:r>
            <a:endParaRPr/>
          </a:p>
          <a:p>
            <a:pPr indent="-191451" lvl="1" marL="685800" rtl="0" algn="l">
              <a:lnSpc>
                <a:spcPct val="90000"/>
              </a:lnSpc>
              <a:spcBef>
                <a:spcPts val="500"/>
              </a:spcBef>
              <a:spcAft>
                <a:spcPts val="0"/>
              </a:spcAft>
              <a:buSzPct val="100000"/>
              <a:buChar char="●"/>
            </a:pPr>
            <a:r>
              <a:rPr lang="en-US">
                <a:latin typeface="Calibri"/>
                <a:ea typeface="Calibri"/>
                <a:cs typeface="Calibri"/>
                <a:sym typeface="Calibri"/>
              </a:rPr>
              <a:t>At times announcements will be made in this area as well. </a:t>
            </a:r>
            <a:endParaRPr/>
          </a:p>
          <a:p>
            <a:pPr indent="-182880" lvl="0" marL="182880" rtl="0" algn="l">
              <a:lnSpc>
                <a:spcPct val="90000"/>
              </a:lnSpc>
              <a:spcBef>
                <a:spcPts val="1450"/>
              </a:spcBef>
              <a:spcAft>
                <a:spcPts val="0"/>
              </a:spcAft>
              <a:buSzPct val="100000"/>
              <a:buChar char="●"/>
            </a:pPr>
            <a:r>
              <a:rPr lang="en-US" sz="2200"/>
              <a:t>Classwork </a:t>
            </a:r>
            <a:endParaRPr/>
          </a:p>
          <a:p>
            <a:pPr indent="-192405" lvl="1" marL="685800" rtl="0" algn="l">
              <a:lnSpc>
                <a:spcPct val="90000"/>
              </a:lnSpc>
              <a:spcBef>
                <a:spcPts val="250"/>
              </a:spcBef>
              <a:spcAft>
                <a:spcPts val="0"/>
              </a:spcAft>
              <a:buSzPct val="111111"/>
              <a:buChar char="●"/>
            </a:pPr>
            <a:r>
              <a:rPr lang="en-US"/>
              <a:t>Resources</a:t>
            </a:r>
            <a:endParaRPr/>
          </a:p>
          <a:p>
            <a:pPr indent="-190500" lvl="3" marL="1600200" rtl="0" algn="l">
              <a:lnSpc>
                <a:spcPct val="90000"/>
              </a:lnSpc>
              <a:spcBef>
                <a:spcPts val="500"/>
              </a:spcBef>
              <a:spcAft>
                <a:spcPts val="0"/>
              </a:spcAft>
              <a:buSzPct val="100000"/>
              <a:buChar char="●"/>
            </a:pPr>
            <a:r>
              <a:rPr lang="en-US" sz="1600"/>
              <a:t>Daily-Scudle and Planner</a:t>
            </a:r>
            <a:endParaRPr sz="1600"/>
          </a:p>
          <a:p>
            <a:pPr indent="-190500" lvl="3" marL="1600200" rtl="0" algn="l">
              <a:lnSpc>
                <a:spcPct val="90000"/>
              </a:lnSpc>
              <a:spcBef>
                <a:spcPts val="500"/>
              </a:spcBef>
              <a:spcAft>
                <a:spcPts val="0"/>
              </a:spcAft>
              <a:buSzPct val="100000"/>
              <a:buChar char="●"/>
            </a:pPr>
            <a:r>
              <a:rPr lang="en-US" sz="1600"/>
              <a:t>DEAR and Reading resources</a:t>
            </a:r>
            <a:endParaRPr sz="1600"/>
          </a:p>
          <a:p>
            <a:pPr indent="-190500" lvl="3" marL="1600200" rtl="0" algn="l">
              <a:lnSpc>
                <a:spcPct val="90000"/>
              </a:lnSpc>
              <a:spcBef>
                <a:spcPts val="500"/>
              </a:spcBef>
              <a:spcAft>
                <a:spcPts val="0"/>
              </a:spcAft>
              <a:buSzPct val="100000"/>
              <a:buChar char="●"/>
            </a:pPr>
            <a:r>
              <a:rPr lang="en-US" sz="1600"/>
              <a:t>Optional Project Proposal</a:t>
            </a:r>
            <a:endParaRPr sz="1600"/>
          </a:p>
          <a:p>
            <a:pPr indent="-190500" lvl="3" marL="1600200" rtl="0" algn="l">
              <a:lnSpc>
                <a:spcPct val="90000"/>
              </a:lnSpc>
              <a:spcBef>
                <a:spcPts val="500"/>
              </a:spcBef>
              <a:spcAft>
                <a:spcPts val="0"/>
              </a:spcAft>
              <a:buSzPct val="100000"/>
              <a:buChar char="●"/>
            </a:pPr>
            <a:r>
              <a:rPr lang="en-US" sz="1600"/>
              <a:t>HW resources</a:t>
            </a:r>
            <a:endParaRPr/>
          </a:p>
          <a:p>
            <a:pPr indent="-193357" lvl="1" marL="685800" rtl="0" algn="l">
              <a:lnSpc>
                <a:spcPct val="90000"/>
              </a:lnSpc>
              <a:spcBef>
                <a:spcPts val="500"/>
              </a:spcBef>
              <a:spcAft>
                <a:spcPts val="0"/>
              </a:spcAft>
              <a:buSzPct val="100000"/>
              <a:buChar char="●"/>
            </a:pPr>
            <a:r>
              <a:rPr lang="en-US" sz="2200"/>
              <a:t>Assignments (M-F)</a:t>
            </a:r>
            <a:endParaRPr/>
          </a:p>
          <a:p>
            <a:pPr indent="-192405" lvl="2" marL="1143000" rtl="0" algn="l">
              <a:lnSpc>
                <a:spcPct val="90000"/>
              </a:lnSpc>
              <a:spcBef>
                <a:spcPts val="500"/>
              </a:spcBef>
              <a:spcAft>
                <a:spcPts val="0"/>
              </a:spcAft>
              <a:buSzPct val="100000"/>
              <a:buChar char="●"/>
            </a:pPr>
            <a:r>
              <a:rPr lang="en-US" sz="2000"/>
              <a:t>These are organized by days of the week. </a:t>
            </a:r>
            <a:endParaRPr/>
          </a:p>
          <a:p>
            <a:pPr indent="-192405" lvl="2" marL="1143000" rtl="0" algn="l">
              <a:lnSpc>
                <a:spcPct val="90000"/>
              </a:lnSpc>
              <a:spcBef>
                <a:spcPts val="500"/>
              </a:spcBef>
              <a:spcAft>
                <a:spcPts val="0"/>
              </a:spcAft>
              <a:buSzPct val="100000"/>
              <a:buChar char="●"/>
            </a:pPr>
            <a:r>
              <a:rPr lang="en-US" sz="2000"/>
              <a:t>Under each day, the daily assessments are listed by time, lesson </a:t>
            </a:r>
            <a:endParaRPr/>
          </a:p>
          <a:p>
            <a:pPr indent="-192405" lvl="2" marL="1143000" rtl="0" algn="l">
              <a:lnSpc>
                <a:spcPct val="90000"/>
              </a:lnSpc>
              <a:spcBef>
                <a:spcPts val="500"/>
              </a:spcBef>
              <a:spcAft>
                <a:spcPts val="0"/>
              </a:spcAft>
              <a:buSzPct val="100000"/>
              <a:buChar char="●"/>
            </a:pPr>
            <a:r>
              <a:rPr lang="en-US" sz="2000"/>
              <a:t>  Each assignment has the  instructions and follow up listed, and any materials used during the lesson. </a:t>
            </a:r>
            <a:endParaRPr/>
          </a:p>
          <a:p>
            <a:pPr indent="-192405" lvl="2" marL="1143000" rtl="0" algn="l">
              <a:lnSpc>
                <a:spcPct val="90000"/>
              </a:lnSpc>
              <a:spcBef>
                <a:spcPts val="500"/>
              </a:spcBef>
              <a:spcAft>
                <a:spcPts val="0"/>
              </a:spcAft>
              <a:buSzPct val="100000"/>
              <a:buChar char="●"/>
            </a:pPr>
            <a:r>
              <a:rPr lang="en-US" sz="2000"/>
              <a:t>Students can click the ‘View your work’ button and it lists when assignments were given, due dates, and if they are missing any work. </a:t>
            </a:r>
            <a:endParaRPr/>
          </a:p>
          <a:p>
            <a:pPr indent="-84455" lvl="2" marL="1143000" rtl="0" algn="l">
              <a:lnSpc>
                <a:spcPct val="90000"/>
              </a:lnSpc>
              <a:spcBef>
                <a:spcPts val="500"/>
              </a:spcBef>
              <a:spcAft>
                <a:spcPts val="0"/>
              </a:spcAft>
              <a:buSzPct val="100000"/>
              <a:buNone/>
            </a:pPr>
            <a:r>
              <a:t/>
            </a:r>
            <a:endParaRPr sz="2000"/>
          </a:p>
          <a:p>
            <a:pPr indent="-193357" lvl="1" marL="685800" rtl="0" algn="l">
              <a:lnSpc>
                <a:spcPct val="90000"/>
              </a:lnSpc>
              <a:spcBef>
                <a:spcPts val="500"/>
              </a:spcBef>
              <a:spcAft>
                <a:spcPts val="0"/>
              </a:spcAft>
              <a:buSzPct val="100000"/>
              <a:buChar char="●"/>
            </a:pPr>
            <a:r>
              <a:rPr lang="en-US" sz="2200"/>
              <a:t>Assignments ( Week 1-38)</a:t>
            </a:r>
            <a:endParaRPr/>
          </a:p>
          <a:p>
            <a:pPr indent="-192405" lvl="2" marL="1143000" rtl="0" algn="l">
              <a:lnSpc>
                <a:spcPct val="90000"/>
              </a:lnSpc>
              <a:spcBef>
                <a:spcPts val="500"/>
              </a:spcBef>
              <a:spcAft>
                <a:spcPts val="0"/>
              </a:spcAft>
              <a:buSzPct val="100000"/>
              <a:buChar char="●"/>
            </a:pPr>
            <a:r>
              <a:rPr lang="en-US" sz="2000"/>
              <a:t>  These organize the past assignments by week.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2020-08-12T16:47:51Z</dcterms:created>
  <dc:creator>Stefanie Lehmann</dc:creator>
</cp:coreProperties>
</file>